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showSpecialPlsOnTitleSld="0">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Lst>
  <p:sldSz cy="5143500" cx="9144000"/>
  <p:notesSz cx="6858000" cy="9144000"/>
  <p:embeddedFontLst>
    <p:embeddedFont>
      <p:font typeface="Roboto"/>
      <p:regular r:id="rId59"/>
      <p:bold r:id="rId60"/>
      <p:italic r:id="rId61"/>
      <p:boldItalic r:id="rId62"/>
    </p:embeddedFont>
    <p:embeddedFont>
      <p:font typeface="Roboto Mono Light"/>
      <p:regular r:id="rId63"/>
      <p:bold r:id="rId64"/>
      <p:italic r:id="rId65"/>
      <p:boldItalic r:id="rId66"/>
    </p:embeddedFont>
    <p:embeddedFont>
      <p:font typeface="Helvetica Neue"/>
      <p:regular r:id="rId67"/>
      <p:bold r:id="rId68"/>
      <p:italic r:id="rId69"/>
      <p:boldItalic r:id="rId7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Author clrIdx="0" id="0" initials="" lastIdx="5" name="Lucas Jellema"/>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70" Type="http://schemas.openxmlformats.org/officeDocument/2006/relationships/font" Target="fonts/HelveticaNeue-boldItalic.fntdata"/><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font" Target="fonts/Roboto-boldItalic.fntdata"/><Relationship Id="rId61" Type="http://schemas.openxmlformats.org/officeDocument/2006/relationships/font" Target="fonts/Roboto-italic.fntdata"/><Relationship Id="rId20" Type="http://schemas.openxmlformats.org/officeDocument/2006/relationships/slide" Target="slides/slide14.xml"/><Relationship Id="rId64" Type="http://schemas.openxmlformats.org/officeDocument/2006/relationships/font" Target="fonts/RobotoMonoLight-bold.fntdata"/><Relationship Id="rId63" Type="http://schemas.openxmlformats.org/officeDocument/2006/relationships/font" Target="fonts/RobotoMonoLight-regular.fntdata"/><Relationship Id="rId22" Type="http://schemas.openxmlformats.org/officeDocument/2006/relationships/slide" Target="slides/slide16.xml"/><Relationship Id="rId66" Type="http://schemas.openxmlformats.org/officeDocument/2006/relationships/font" Target="fonts/RobotoMonoLight-boldItalic.fntdata"/><Relationship Id="rId21" Type="http://schemas.openxmlformats.org/officeDocument/2006/relationships/slide" Target="slides/slide15.xml"/><Relationship Id="rId65" Type="http://schemas.openxmlformats.org/officeDocument/2006/relationships/font" Target="fonts/RobotoMonoLight-italic.fntdata"/><Relationship Id="rId24" Type="http://schemas.openxmlformats.org/officeDocument/2006/relationships/slide" Target="slides/slide18.xml"/><Relationship Id="rId68" Type="http://schemas.openxmlformats.org/officeDocument/2006/relationships/font" Target="fonts/HelveticaNeue-bold.fntdata"/><Relationship Id="rId23" Type="http://schemas.openxmlformats.org/officeDocument/2006/relationships/slide" Target="slides/slide17.xml"/><Relationship Id="rId67" Type="http://schemas.openxmlformats.org/officeDocument/2006/relationships/font" Target="fonts/HelveticaNeue-regular.fntdata"/><Relationship Id="rId60" Type="http://schemas.openxmlformats.org/officeDocument/2006/relationships/font" Target="fonts/Roboto-bold.fntdata"/><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font" Target="fonts/HelveticaNeue-italic.fntdata"/><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font" Target="fonts/Roboto-regular.fntdata"/><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1" dt="2019-05-19T06:17:37.888">
    <p:pos x="6000" y="0"/>
    <p:text>I would like to talk about multi dimensions along which the context for integration has changed:
What has changed? What have we learned?
- increased scale – because of real -time and web scale demands introduced by IoT and a further growth of the use of Apps – , 
- No/less strict delineation between Enterprise (message based) Integration and ETL/Data Integration
- tighter security requirements, 
- faster change cycle (Agile, DevOps), 
- 24/7 Operations
- increased usage of standard applications (primarily SaaS) 
- the advent of cloud (necessity to support hybrid scenarios - cross on premises and cloud as well as multi vendor cloud, 
- new architecture patterns and insights such as domain driven design, microservices, CQRS, event sourcing, “dumb pipes, smart end points” 
- advances in technology – for example containers, serverless, REST, API technology – JSON (vs XML), REST (vs SOAP), containers, serverless, “embedded HTTP server”, industry standards like Kafka
- Scarcity of talent/developers
- Is a canonical model/language such a good idea? What about ‘domain/context mapping’ and ‘anti corruption layer’ from domain driven design</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2" dt="2019-05-19T07:00:34.483">
    <p:pos x="196" y="725"/>
    <p:text>Perhaps mention "Backend For Frontend' (or: Best Friends Forever) - one of the key distinctions in my mind between SOA (WebServices) and API: less focus on reuse, more focus on the consumer of an API</p:text>
  </p:cm>
  <p:cm authorId="0" idx="3" dt="2019-05-19T06:07:44.954">
    <p:pos x="196" y="825"/>
    <p:text>Could you make the role of an API Gateway a little clearer? (almost as a light weight ESB) I believe it is a crucial component in vertical integration and one that the audience will easily understand and accept. In these slides it feels as if it does not really shine yet</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4" dt="2019-05-19T06:11:14.979">
    <p:pos x="6000" y="0"/>
    <p:text>This picture is a suggestion, taken from my article on 'changing views on integration'
@sven:  Feel free to use it or to ignore it</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m authorId="0" idx="5" dt="2019-05-19T06:39:57.553">
    <p:pos x="6000" y="0"/>
    <p:text>in integration patterns, serverless primarily applies to smart endpoints; it does not impact what they do, only how they are deployed and executed. In our presentation, to me serverless represents the evolution of the platform - more so than the evolution of how we do integration. It is definitely worth mentioning . But let's not make it too complex. This slide feels quite complex. Event driven is for important for our session than the fact we some our pieces of ;'integration' functionality are deployed and executed as serverless units (in that sense an OSB service instance handling a request can almost be considered serverless as well...)</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 name="Shape 57"/>
        <p:cNvGrpSpPr/>
        <p:nvPr/>
      </p:nvGrpSpPr>
      <p:grpSpPr>
        <a:xfrm>
          <a:off x="0" y="0"/>
          <a:ext cx="0" cy="0"/>
          <a:chOff x="0" y="0"/>
          <a:chExt cx="0" cy="0"/>
        </a:xfrm>
      </p:grpSpPr>
      <p:sp>
        <p:nvSpPr>
          <p:cNvPr id="58" name="Google Shape;5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59" name="Google Shape;5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7" name="Shape 187"/>
        <p:cNvGrpSpPr/>
        <p:nvPr/>
      </p:nvGrpSpPr>
      <p:grpSpPr>
        <a:xfrm>
          <a:off x="0" y="0"/>
          <a:ext cx="0" cy="0"/>
          <a:chOff x="0" y="0"/>
          <a:chExt cx="0" cy="0"/>
        </a:xfrm>
      </p:grpSpPr>
      <p:sp>
        <p:nvSpPr>
          <p:cNvPr id="188" name="Google Shape;188;g5a4dc5305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5a4dc5305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tool of choice is the ESB - and any integration challenge is a nail that we will hit with that hammer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4" name="Shape 194"/>
        <p:cNvGrpSpPr/>
        <p:nvPr/>
      </p:nvGrpSpPr>
      <p:grpSpPr>
        <a:xfrm>
          <a:off x="0" y="0"/>
          <a:ext cx="0" cy="0"/>
          <a:chOff x="0" y="0"/>
          <a:chExt cx="0" cy="0"/>
        </a:xfrm>
      </p:grpSpPr>
      <p:sp>
        <p:nvSpPr>
          <p:cNvPr id="195" name="Google Shape;195;g5a4969ca46_0_2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5a4969ca46_0_2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1" name="Shape 201"/>
        <p:cNvGrpSpPr/>
        <p:nvPr/>
      </p:nvGrpSpPr>
      <p:grpSpPr>
        <a:xfrm>
          <a:off x="0" y="0"/>
          <a:ext cx="0" cy="0"/>
          <a:chOff x="0" y="0"/>
          <a:chExt cx="0" cy="0"/>
        </a:xfrm>
      </p:grpSpPr>
      <p:sp>
        <p:nvSpPr>
          <p:cNvPr id="202" name="Google Shape;202;g5a4969ca46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5a4969ca46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Within this section we’ll also talk about challenges, as well as horror stories and anecdotes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7" name="Shape 207"/>
        <p:cNvGrpSpPr/>
        <p:nvPr/>
      </p:nvGrpSpPr>
      <p:grpSpPr>
        <a:xfrm>
          <a:off x="0" y="0"/>
          <a:ext cx="0" cy="0"/>
          <a:chOff x="0" y="0"/>
          <a:chExt cx="0" cy="0"/>
        </a:xfrm>
      </p:grpSpPr>
      <p:sp>
        <p:nvSpPr>
          <p:cNvPr id="208" name="Google Shape;208;g5a4969ca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5a4969ca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3" name="Shape 233"/>
        <p:cNvGrpSpPr/>
        <p:nvPr/>
      </p:nvGrpSpPr>
      <p:grpSpPr>
        <a:xfrm>
          <a:off x="0" y="0"/>
          <a:ext cx="0" cy="0"/>
          <a:chOff x="0" y="0"/>
          <a:chExt cx="0" cy="0"/>
        </a:xfrm>
      </p:grpSpPr>
      <p:sp>
        <p:nvSpPr>
          <p:cNvPr id="234" name="Google Shape;234;g5a4969ca46_0_10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g5a4969ca46_0_10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0" name="Shape 270"/>
        <p:cNvGrpSpPr/>
        <p:nvPr/>
      </p:nvGrpSpPr>
      <p:grpSpPr>
        <a:xfrm>
          <a:off x="0" y="0"/>
          <a:ext cx="0" cy="0"/>
          <a:chOff x="0" y="0"/>
          <a:chExt cx="0" cy="0"/>
        </a:xfrm>
      </p:grpSpPr>
      <p:sp>
        <p:nvSpPr>
          <p:cNvPr id="271" name="Google Shape;271;g5a4969ca46_0_146: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272" name="Google Shape;272;g5a4969ca46_0_146: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5a4969ca46_0_168: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a:noFill/>
          <a:ln>
            <a:noFill/>
          </a:ln>
        </p:spPr>
      </p:sp>
      <p:sp>
        <p:nvSpPr>
          <p:cNvPr id="296" name="Google Shape;296;g5a4969ca46_0_168: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 sz="1200" u="none" cap="none" strike="noStrike">
                <a:latin typeface="Calibri"/>
                <a:ea typeface="Calibri"/>
                <a:cs typeface="Calibri"/>
                <a:sym typeface="Calibri"/>
              </a:rPr>
              <a:t>http://geek-and-poke.com/</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3" name="Shape 303"/>
        <p:cNvGrpSpPr/>
        <p:nvPr/>
      </p:nvGrpSpPr>
      <p:grpSpPr>
        <a:xfrm>
          <a:off x="0" y="0"/>
          <a:ext cx="0" cy="0"/>
          <a:chOff x="0" y="0"/>
          <a:chExt cx="0" cy="0"/>
        </a:xfrm>
      </p:grpSpPr>
      <p:sp>
        <p:nvSpPr>
          <p:cNvPr id="304" name="Google Shape;304;g5a4969ca46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5a4969ca46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has changed? What have we learned?</a:t>
            </a:r>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 integration in the past decade was frequently less than wildly successful; complex, expensive, slow, unstable, un-agile</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one of the key distinctions in my mind between SOA (WebServices) and API: less focus on reuse, more focus on the consumer of an API</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With further increased scale – because of real time and web scale demands introduced by IoT and a further growth of the use of Apps – , </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No/less strict delineation between Enterprise (message based) Integration and ETL/Data Integration</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tighter security requirements, </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faster change cycle (Agile, DevOps), </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24/7 Operations</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increased usage of standard applications (primarily SaaS) </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and the advent of cloud (necessity to support hybrid scenarios - cross on premises and cloud as well as multi vendor cloud, </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that inspired new architecture patterns and insights such as domain driven design, microservices, CQRS, event sourcing,</a:t>
            </a:r>
            <a:r>
              <a:rPr b="1" lang="en" sz="900">
                <a:solidFill>
                  <a:srgbClr val="606569"/>
                </a:solidFill>
                <a:highlight>
                  <a:srgbClr val="FFFFFF"/>
                </a:highlight>
              </a:rPr>
              <a:t> “dumb pipes, smart end points”</a:t>
            </a:r>
            <a:r>
              <a:rPr lang="en" sz="900">
                <a:solidFill>
                  <a:srgbClr val="606569"/>
                </a:solidFill>
                <a:highlight>
                  <a:srgbClr val="FFFFFF"/>
                </a:highlight>
              </a:rPr>
              <a:t> combined with </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advances in technology and industry standards – for example containers, serverless, REST, API technology – JSON (vs XML), REST (vs SOAP), containers, serverless, “embedded HTTP server”, industry standards like Kafka</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Potential of machine learning</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Scarcity of talent/developers</a:t>
            </a:r>
            <a:endParaRPr sz="900">
              <a:solidFill>
                <a:srgbClr val="606569"/>
              </a:solidFill>
              <a:highlight>
                <a:srgbClr val="FFFFFF"/>
              </a:highlight>
            </a:endParaRPr>
          </a:p>
          <a:p>
            <a:pPr indent="-285750" lvl="0" marL="457200" rtl="0" algn="l">
              <a:spcBef>
                <a:spcPts val="0"/>
              </a:spcBef>
              <a:spcAft>
                <a:spcPts val="0"/>
              </a:spcAft>
              <a:buClr>
                <a:srgbClr val="606569"/>
              </a:buClr>
              <a:buSzPts val="900"/>
              <a:buChar char="●"/>
            </a:pPr>
            <a:r>
              <a:rPr lang="en" sz="900">
                <a:solidFill>
                  <a:srgbClr val="606569"/>
                </a:solidFill>
                <a:highlight>
                  <a:srgbClr val="FFFFFF"/>
                </a:highlight>
              </a:rPr>
              <a:t>Is a canonical model/language such a good idea? What about ‘domain/context mapping’ and ‘anti corruption layer’ from domain driven design</a:t>
            </a:r>
            <a:endParaRPr sz="900">
              <a:solidFill>
                <a:srgbClr val="606569"/>
              </a:solidFill>
              <a:highlight>
                <a:srgbClr val="FFFFFF"/>
              </a:highlight>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9" name="Shape 309"/>
        <p:cNvGrpSpPr/>
        <p:nvPr/>
      </p:nvGrpSpPr>
      <p:grpSpPr>
        <a:xfrm>
          <a:off x="0" y="0"/>
          <a:ext cx="0" cy="0"/>
          <a:chOff x="0" y="0"/>
          <a:chExt cx="0" cy="0"/>
        </a:xfrm>
      </p:grpSpPr>
      <p:sp>
        <p:nvSpPr>
          <p:cNvPr id="310" name="Google Shape;310;g5a4dc5305c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5a4dc5305c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7" name="Shape 317"/>
        <p:cNvGrpSpPr/>
        <p:nvPr/>
      </p:nvGrpSpPr>
      <p:grpSpPr>
        <a:xfrm>
          <a:off x="0" y="0"/>
          <a:ext cx="0" cy="0"/>
          <a:chOff x="0" y="0"/>
          <a:chExt cx="0" cy="0"/>
        </a:xfrm>
      </p:grpSpPr>
      <p:sp>
        <p:nvSpPr>
          <p:cNvPr id="318" name="Google Shape;318;g5a4969ca46_0_175: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More complex AND faster and at larger scale (IoT, Web Scale, Global, 24/7 operations)</a:t>
            </a:r>
            <a:endParaRPr/>
          </a:p>
        </p:txBody>
      </p:sp>
      <p:sp>
        <p:nvSpPr>
          <p:cNvPr id="319" name="Google Shape;319;g5a4969ca46_0_175: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5a4969ca46_0_4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5a4969ca46_0_4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5" name="Shape 325"/>
        <p:cNvGrpSpPr/>
        <p:nvPr/>
      </p:nvGrpSpPr>
      <p:grpSpPr>
        <a:xfrm>
          <a:off x="0" y="0"/>
          <a:ext cx="0" cy="0"/>
          <a:chOff x="0" y="0"/>
          <a:chExt cx="0" cy="0"/>
        </a:xfrm>
      </p:grpSpPr>
      <p:sp>
        <p:nvSpPr>
          <p:cNvPr id="326" name="Google Shape;326;g5a4969ca46_0_2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5a4969ca46_0_2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4" name="Shape 334"/>
        <p:cNvGrpSpPr/>
        <p:nvPr/>
      </p:nvGrpSpPr>
      <p:grpSpPr>
        <a:xfrm>
          <a:off x="0" y="0"/>
          <a:ext cx="0" cy="0"/>
          <a:chOff x="0" y="0"/>
          <a:chExt cx="0" cy="0"/>
        </a:xfrm>
      </p:grpSpPr>
      <p:sp>
        <p:nvSpPr>
          <p:cNvPr id="335" name="Google Shape;335;g5a4969ca46_0_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6" name="Google Shape;336;g5a4969ca46_0_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3" name="Shape 343"/>
        <p:cNvGrpSpPr/>
        <p:nvPr/>
      </p:nvGrpSpPr>
      <p:grpSpPr>
        <a:xfrm>
          <a:off x="0" y="0"/>
          <a:ext cx="0" cy="0"/>
          <a:chOff x="0" y="0"/>
          <a:chExt cx="0" cy="0"/>
        </a:xfrm>
      </p:grpSpPr>
      <p:sp>
        <p:nvSpPr>
          <p:cNvPr id="344" name="Google Shape;344;g5a4969ca46_0_3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 name="Google Shape;345;g5a4969ca46_0_3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4" name="Shape 404"/>
        <p:cNvGrpSpPr/>
        <p:nvPr/>
      </p:nvGrpSpPr>
      <p:grpSpPr>
        <a:xfrm>
          <a:off x="0" y="0"/>
          <a:ext cx="0" cy="0"/>
          <a:chOff x="0" y="0"/>
          <a:chExt cx="0" cy="0"/>
        </a:xfrm>
      </p:grpSpPr>
      <p:sp>
        <p:nvSpPr>
          <p:cNvPr id="405" name="Google Shape;405;g5a4969ca46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5a4969ca46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0" name="Shape 410"/>
        <p:cNvGrpSpPr/>
        <p:nvPr/>
      </p:nvGrpSpPr>
      <p:grpSpPr>
        <a:xfrm>
          <a:off x="0" y="0"/>
          <a:ext cx="0" cy="0"/>
          <a:chOff x="0" y="0"/>
          <a:chExt cx="0" cy="0"/>
        </a:xfrm>
      </p:grpSpPr>
      <p:sp>
        <p:nvSpPr>
          <p:cNvPr id="411" name="Google Shape;411;g5a4969ca46_0_2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2" name="Google Shape;412;g5a4969ca46_0_2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8" name="Shape 418"/>
        <p:cNvGrpSpPr/>
        <p:nvPr/>
      </p:nvGrpSpPr>
      <p:grpSpPr>
        <a:xfrm>
          <a:off x="0" y="0"/>
          <a:ext cx="0" cy="0"/>
          <a:chOff x="0" y="0"/>
          <a:chExt cx="0" cy="0"/>
        </a:xfrm>
      </p:grpSpPr>
      <p:sp>
        <p:nvSpPr>
          <p:cNvPr id="419" name="Google Shape;419;g5a4969ca46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5a4969ca46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0" name="Shape 430"/>
        <p:cNvGrpSpPr/>
        <p:nvPr/>
      </p:nvGrpSpPr>
      <p:grpSpPr>
        <a:xfrm>
          <a:off x="0" y="0"/>
          <a:ext cx="0" cy="0"/>
          <a:chOff x="0" y="0"/>
          <a:chExt cx="0" cy="0"/>
        </a:xfrm>
      </p:grpSpPr>
      <p:sp>
        <p:nvSpPr>
          <p:cNvPr id="431" name="Google Shape;431;g5a4969ca46_0_4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5a4969ca46_0_4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7" name="Shape 437"/>
        <p:cNvGrpSpPr/>
        <p:nvPr/>
      </p:nvGrpSpPr>
      <p:grpSpPr>
        <a:xfrm>
          <a:off x="0" y="0"/>
          <a:ext cx="0" cy="0"/>
          <a:chOff x="0" y="0"/>
          <a:chExt cx="0" cy="0"/>
        </a:xfrm>
      </p:grpSpPr>
      <p:sp>
        <p:nvSpPr>
          <p:cNvPr id="438" name="Google Shape;438;g5a4969ca46_0_4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9" name="Google Shape;439;g5a4969ca46_0_4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6" name="Shape 456"/>
        <p:cNvGrpSpPr/>
        <p:nvPr/>
      </p:nvGrpSpPr>
      <p:grpSpPr>
        <a:xfrm>
          <a:off x="0" y="0"/>
          <a:ext cx="0" cy="0"/>
          <a:chOff x="0" y="0"/>
          <a:chExt cx="0" cy="0"/>
        </a:xfrm>
      </p:grpSpPr>
      <p:sp>
        <p:nvSpPr>
          <p:cNvPr id="457" name="Google Shape;457;g5a4dc5305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8" name="Google Shape;458;g5a4dc5305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06569"/>
                </a:solidFill>
                <a:highlight>
                  <a:srgbClr val="FFFFFF"/>
                </a:highlight>
              </a:rPr>
              <a:t>Clearly, this evolution leads to increased scalability and reduced overhead in administration of the runtime platform. Compared to the frequently declarative style of development on the ESB platform, there may some initial loss in development productivity. That is easily off set by the much better tool support for automated CI and CD and also compensated by the much wider availability of developers able and willing to with modern, generic technologies compared with vendor specific proprietary platform products.</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4" name="Shape 464"/>
        <p:cNvGrpSpPr/>
        <p:nvPr/>
      </p:nvGrpSpPr>
      <p:grpSpPr>
        <a:xfrm>
          <a:off x="0" y="0"/>
          <a:ext cx="0" cy="0"/>
          <a:chOff x="0" y="0"/>
          <a:chExt cx="0" cy="0"/>
        </a:xfrm>
      </p:grpSpPr>
      <p:sp>
        <p:nvSpPr>
          <p:cNvPr id="465" name="Google Shape;465;g5a4969ca46_0_2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6" name="Google Shape;466;g5a4969ca46_0_2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900">
                <a:solidFill>
                  <a:srgbClr val="606569"/>
                </a:solidFill>
              </a:rPr>
              <a:t>Many interactions are not synchronous, do not involve consumers with an urgent request and may be triggered by systems events or simply by time. These interactions typically take place in the background in an asynchronous fashion. These interactions have to be observed as they are executed in the background. Do they get completed successfully? Can they survive the temporary unavailability of the target system? Will processing time stay acceptable when the volume increases?</a:t>
            </a:r>
            <a:endParaRPr sz="900">
              <a:solidFill>
                <a:srgbClr val="606569"/>
              </a:solidFill>
            </a:endParaRPr>
          </a:p>
          <a:p>
            <a:pPr indent="0" lvl="0" marL="0" rtl="0" algn="l">
              <a:lnSpc>
                <a:spcPct val="115000"/>
              </a:lnSpc>
              <a:spcBef>
                <a:spcPts val="2000"/>
              </a:spcBef>
              <a:spcAft>
                <a:spcPts val="0"/>
              </a:spcAft>
              <a:buClr>
                <a:schemeClr val="dk1"/>
              </a:buClr>
              <a:buSzPts val="1100"/>
              <a:buFont typeface="Arial"/>
              <a:buNone/>
            </a:pPr>
            <a:r>
              <a:rPr lang="en" sz="900">
                <a:solidFill>
                  <a:srgbClr val="606569"/>
                </a:solidFill>
              </a:rPr>
              <a:t>Critical in the implementation of these interactions is the use of a message queue or an event bus – a decoupling mechanism that provides a bridge across domains, (versions of) systems, locations (cloud &amp; on premises), technologies and time. This event bus also allows load balancing across multiple processors, throttling and circuit breaking in case of limited downstream capacity and is a crucial element in governance.</a:t>
            </a:r>
            <a:endParaRPr sz="900">
              <a:solidFill>
                <a:srgbClr val="606569"/>
              </a:solidFill>
            </a:endParaRPr>
          </a:p>
          <a:p>
            <a:pPr indent="0" lvl="0" marL="0" rtl="0" algn="l">
              <a:spcBef>
                <a:spcPts val="200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5736bcc46a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5736bcc46a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2" name="Shape 472"/>
        <p:cNvGrpSpPr/>
        <p:nvPr/>
      </p:nvGrpSpPr>
      <p:grpSpPr>
        <a:xfrm>
          <a:off x="0" y="0"/>
          <a:ext cx="0" cy="0"/>
          <a:chOff x="0" y="0"/>
          <a:chExt cx="0" cy="0"/>
        </a:xfrm>
      </p:grpSpPr>
      <p:sp>
        <p:nvSpPr>
          <p:cNvPr id="473" name="Google Shape;473;g5a4dc5305c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4" name="Google Shape;474;g5a4dc5305c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900">
                <a:solidFill>
                  <a:srgbClr val="606569"/>
                </a:solidFill>
              </a:rPr>
              <a:t>Many interactions are not synchronous, do not involve consumers with an urgent request and may be triggered by systems events or simply by time. These interactions typically take place in the background in an asynchronous fashion. These interactions have to be observed as they are executed in the background. Do they get completed successfully? Can they survive the temporary unavailability of the target system? Will processing time stay acceptable when the volume increases?</a:t>
            </a:r>
            <a:endParaRPr sz="900">
              <a:solidFill>
                <a:srgbClr val="606569"/>
              </a:solidFill>
            </a:endParaRPr>
          </a:p>
          <a:p>
            <a:pPr indent="0" lvl="0" marL="0" rtl="0" algn="l">
              <a:lnSpc>
                <a:spcPct val="115000"/>
              </a:lnSpc>
              <a:spcBef>
                <a:spcPts val="2000"/>
              </a:spcBef>
              <a:spcAft>
                <a:spcPts val="0"/>
              </a:spcAft>
              <a:buNone/>
            </a:pPr>
            <a:r>
              <a:rPr lang="en" sz="900">
                <a:solidFill>
                  <a:srgbClr val="606569"/>
                </a:solidFill>
              </a:rPr>
              <a:t>Critical in the implementation of these interactions is the use of a message queue or an event bus – a decoupling mechanism that provides a bridge across domains, (versions of) systems, locations (cloud &amp; on premises), technologies and time. This event bus also allows load balancing across multiple processors, throttling and circuit breaking in case of limited downstream capacity and is a crucial element in governance.</a:t>
            </a:r>
            <a:endParaRPr sz="900">
              <a:solidFill>
                <a:srgbClr val="606569"/>
              </a:solidFill>
            </a:endParaRPr>
          </a:p>
          <a:p>
            <a:pPr indent="0" lvl="0" marL="0" rtl="0" algn="l">
              <a:spcBef>
                <a:spcPts val="200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1" name="Shape 481"/>
        <p:cNvGrpSpPr/>
        <p:nvPr/>
      </p:nvGrpSpPr>
      <p:grpSpPr>
        <a:xfrm>
          <a:off x="0" y="0"/>
          <a:ext cx="0" cy="0"/>
          <a:chOff x="0" y="0"/>
          <a:chExt cx="0" cy="0"/>
        </a:xfrm>
      </p:grpSpPr>
      <p:sp>
        <p:nvSpPr>
          <p:cNvPr id="482" name="Google Shape;482;g5a4dc5305c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5a4dc5305c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5a4dc5305c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5a4dc5305c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(fast enough, consistent enough, volume &amp; global spread):</a:t>
            </a:r>
            <a:endParaRPr/>
          </a:p>
          <a:p>
            <a:pPr indent="0" lvl="0" marL="0" rtl="0" algn="l">
              <a:spcBef>
                <a:spcPts val="0"/>
              </a:spcBef>
              <a:spcAft>
                <a:spcPts val="0"/>
              </a:spcAft>
              <a:buNone/>
            </a:pPr>
            <a:r>
              <a:rPr lang="en"/>
              <a:t>Detect Change</a:t>
            </a:r>
            <a:endParaRPr/>
          </a:p>
          <a:p>
            <a:pPr indent="0" lvl="0" marL="0" rtl="0" algn="l">
              <a:spcBef>
                <a:spcPts val="0"/>
              </a:spcBef>
              <a:spcAft>
                <a:spcPts val="0"/>
              </a:spcAft>
              <a:buNone/>
            </a:pPr>
            <a:r>
              <a:rPr lang="en"/>
              <a:t>Extract Data</a:t>
            </a:r>
            <a:endParaRPr/>
          </a:p>
          <a:p>
            <a:pPr indent="0" lvl="0" marL="0" rtl="0" algn="l">
              <a:spcBef>
                <a:spcPts val="0"/>
              </a:spcBef>
              <a:spcAft>
                <a:spcPts val="0"/>
              </a:spcAft>
              <a:buNone/>
            </a:pPr>
            <a:r>
              <a:rPr lang="en"/>
              <a:t>Publish Change</a:t>
            </a:r>
            <a:endParaRPr/>
          </a:p>
          <a:p>
            <a:pPr indent="0" lvl="0" marL="0" rtl="0" algn="l">
              <a:spcBef>
                <a:spcPts val="0"/>
              </a:spcBef>
              <a:spcAft>
                <a:spcPts val="0"/>
              </a:spcAft>
              <a:buNone/>
            </a:pPr>
            <a:r>
              <a:rPr lang="en"/>
              <a:t>Transport (deal with limited connectivity, temporary unavailability)</a:t>
            </a:r>
            <a:endParaRPr/>
          </a:p>
          <a:p>
            <a:pPr indent="0" lvl="0" marL="0" rtl="0" algn="l">
              <a:spcBef>
                <a:spcPts val="0"/>
              </a:spcBef>
              <a:spcAft>
                <a:spcPts val="0"/>
              </a:spcAft>
              <a:buNone/>
            </a:pPr>
            <a:r>
              <a:rPr lang="en"/>
              <a:t>Convert/Transform</a:t>
            </a:r>
            <a:endParaRPr/>
          </a:p>
          <a:p>
            <a:pPr indent="0" lvl="0" marL="0" rtl="0" algn="l">
              <a:spcBef>
                <a:spcPts val="0"/>
              </a:spcBef>
              <a:spcAft>
                <a:spcPts val="0"/>
              </a:spcAft>
              <a:buNone/>
            </a:pPr>
            <a:r>
              <a:rPr lang="en"/>
              <a:t>Apply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Moniitor</a:t>
            </a:r>
            <a:endParaRPr/>
          </a:p>
          <a:p>
            <a:pPr indent="0" lvl="0" marL="0" rtl="0" algn="l">
              <a:spcBef>
                <a:spcPts val="0"/>
              </a:spcBef>
              <a:spcAft>
                <a:spcPts val="0"/>
              </a:spcAft>
              <a:buNone/>
            </a:pPr>
            <a:r>
              <a:rPr lang="en"/>
              <a:t>Handle exceptions</a:t>
            </a:r>
            <a:endParaRPr/>
          </a:p>
          <a:p>
            <a:pPr indent="0" lvl="0" marL="0" rtl="0" algn="l">
              <a:spcBef>
                <a:spcPts val="0"/>
              </a:spcBef>
              <a:spcAft>
                <a:spcPts val="0"/>
              </a:spcAft>
              <a:buNone/>
            </a:pPr>
            <a:r>
              <a:rPr lang="en"/>
              <a:t>Enforce constraints &amp; authorization</a:t>
            </a:r>
            <a:endParaRPr/>
          </a:p>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7" name="Shape 497"/>
        <p:cNvGrpSpPr/>
        <p:nvPr/>
      </p:nvGrpSpPr>
      <p:grpSpPr>
        <a:xfrm>
          <a:off x="0" y="0"/>
          <a:ext cx="0" cy="0"/>
          <a:chOff x="0" y="0"/>
          <a:chExt cx="0" cy="0"/>
        </a:xfrm>
      </p:grpSpPr>
      <p:sp>
        <p:nvSpPr>
          <p:cNvPr id="498" name="Google Shape;498;g5a0d1e3a0a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5a0d1e3a0a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rPr>
              <a:t>Arturo’s notes:</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event-first approach is a fundamental paradigm shift of how applications are developed</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-Events are facts, things that actually happened; they are therefore immutable and alter the way we perceive system behavior and domain-models, which are key to integration</a:t>
            </a:r>
            <a:endParaRPr>
              <a:solidFill>
                <a:schemeClr val="dk1"/>
              </a:solidFill>
            </a:endParaRPr>
          </a:p>
          <a:p>
            <a:pPr indent="0" lvl="0" marL="0" rtl="0" algn="l">
              <a:spcBef>
                <a:spcPts val="0"/>
              </a:spcBef>
              <a:spcAft>
                <a:spcPts val="0"/>
              </a:spcAft>
              <a:buNone/>
            </a:pPr>
            <a:r>
              <a:rPr lang="en"/>
              <a:t>-Event-driven integration can resemble the “real world” much better than traditional EAI approaches</a:t>
            </a:r>
            <a:endParaRPr/>
          </a:p>
          <a:p>
            <a:pPr indent="0" lvl="0" marL="0" rtl="0" algn="l">
              <a:spcBef>
                <a:spcPts val="0"/>
              </a:spcBef>
              <a:spcAft>
                <a:spcPts val="0"/>
              </a:spcAft>
              <a:buNone/>
            </a:pPr>
            <a:r>
              <a:rPr lang="en"/>
              <a:t>-Asynchronous communication is the right choice most of the time</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6" name="Shape 506"/>
        <p:cNvGrpSpPr/>
        <p:nvPr/>
      </p:nvGrpSpPr>
      <p:grpSpPr>
        <a:xfrm>
          <a:off x="0" y="0"/>
          <a:ext cx="0" cy="0"/>
          <a:chOff x="0" y="0"/>
          <a:chExt cx="0" cy="0"/>
        </a:xfrm>
      </p:grpSpPr>
      <p:sp>
        <p:nvSpPr>
          <p:cNvPr id="507" name="Google Shape;507;g5a0d1e3a0a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8" name="Google Shape;508;g5a0d1e3a0a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Arturo’s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-Event-driven integration leverages technologies such as event logs (Kafka), microservices, CDNs, service-mesh (event-mesh), etc.</a:t>
            </a:r>
            <a:endParaRPr/>
          </a:p>
          <a:p>
            <a:pPr indent="0" lvl="0" marL="0" rtl="0" algn="l">
              <a:spcBef>
                <a:spcPts val="0"/>
              </a:spcBef>
              <a:spcAft>
                <a:spcPts val="0"/>
              </a:spcAft>
              <a:buNone/>
            </a:pPr>
            <a:r>
              <a:rPr lang="en"/>
              <a:t>-I have some good examples / analogies for Event logs / event sourcing (facebook, whatsapp blue checkmark) and eventual consistency (sharing expenses)</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4" name="Shape 514"/>
        <p:cNvGrpSpPr/>
        <p:nvPr/>
      </p:nvGrpSpPr>
      <p:grpSpPr>
        <a:xfrm>
          <a:off x="0" y="0"/>
          <a:ext cx="0" cy="0"/>
          <a:chOff x="0" y="0"/>
          <a:chExt cx="0" cy="0"/>
        </a:xfrm>
      </p:grpSpPr>
      <p:sp>
        <p:nvSpPr>
          <p:cNvPr id="515" name="Google Shape;515;g4e90800902e19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4e90800902e19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Arturo’s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-This slide I will only show quickly because I really “hate” it, as it’s a really poor way and unimaginative of representing an EDA (basically replacing the ESB by an Event store or event bus)</a:t>
            </a:r>
            <a:endParaRPr/>
          </a:p>
          <a:p>
            <a:pPr indent="0" lvl="0" marL="0" rtl="0" algn="l">
              <a:spcBef>
                <a:spcPts val="0"/>
              </a:spcBef>
              <a:spcAft>
                <a:spcPts val="0"/>
              </a:spcAft>
              <a:buNone/>
            </a:pPr>
            <a:r>
              <a:rPr lang="en"/>
              <a:t>-Also, one of the main goals of modern architectures / EDAs is to decentralize, decouple, reduce friction &amp; single PoF</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1" name="Shape 521"/>
        <p:cNvGrpSpPr/>
        <p:nvPr/>
      </p:nvGrpSpPr>
      <p:grpSpPr>
        <a:xfrm>
          <a:off x="0" y="0"/>
          <a:ext cx="0" cy="0"/>
          <a:chOff x="0" y="0"/>
          <a:chExt cx="0" cy="0"/>
        </a:xfrm>
      </p:grpSpPr>
      <p:sp>
        <p:nvSpPr>
          <p:cNvPr id="522" name="Google Shape;522;g586f202fd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3" name="Google Shape;523;g586f202fd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Arturo’s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proper way of representing an EDA?; that is debatable, but we can definitely say that one of the major advances in integration is that with all the accumulated experience, knowledge, skill, and with the upgraded technologies we are working with, we don’t need to oversimplify or generalize anymore, so that famous slide with the magic box (label it as you will) that integrates everything can be replaced by diagrams representing what’s really going on a bit more closely or accurately.</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8" name="Shape 528"/>
        <p:cNvGrpSpPr/>
        <p:nvPr/>
      </p:nvGrpSpPr>
      <p:grpSpPr>
        <a:xfrm>
          <a:off x="0" y="0"/>
          <a:ext cx="0" cy="0"/>
          <a:chOff x="0" y="0"/>
          <a:chExt cx="0" cy="0"/>
        </a:xfrm>
      </p:grpSpPr>
      <p:sp>
        <p:nvSpPr>
          <p:cNvPr id="529" name="Google Shape;529;g4e90800902e197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4e90800902e197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Arturo’s notes: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-What is the proper way of representing an EDA?; that is debatable, but we can definitely say that one of the major advances in integration is that with all the accumulated experience, knowledge, skill, and with the upgraded technologies we are working with, we don’t need to oversimplify or generalize anymore, so that famous slide with the magic box (label it as you will) that integrates everything can be replaced by diagrams representing what’s really going on a bit more closely or accurately.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5a0d1e3a0a_0_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5a0d1e3a0a_0_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Arturo’s notes: our title is “From EAI to Serverless”, but in our outline we didn’t mention Serverless explicitly as a topic to cover during the presentation; I added this slide so we can bring serverless into the discussion if we see it fit by tying it up with event-driven integration architecture</a:t>
            </a:r>
            <a:endParaRPr/>
          </a:p>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43" name="Shape 543"/>
        <p:cNvGrpSpPr/>
        <p:nvPr/>
      </p:nvGrpSpPr>
      <p:grpSpPr>
        <a:xfrm>
          <a:off x="0" y="0"/>
          <a:ext cx="0" cy="0"/>
          <a:chOff x="0" y="0"/>
          <a:chExt cx="0" cy="0"/>
        </a:xfrm>
      </p:grpSpPr>
      <p:sp>
        <p:nvSpPr>
          <p:cNvPr id="544" name="Google Shape;544;g5a4dc5305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5a4dc5305c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5736bcc46a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5736bcc46a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1) Introduction: What is integration? (Panel)</a:t>
            </a:r>
            <a:endParaRPr/>
          </a:p>
          <a:p>
            <a:pPr indent="0" lvl="0" marL="0" rtl="0" algn="l">
              <a:spcBef>
                <a:spcPts val="0"/>
              </a:spcBef>
              <a:spcAft>
                <a:spcPts val="0"/>
              </a:spcAft>
              <a:buClr>
                <a:schemeClr val="dk1"/>
              </a:buClr>
              <a:buSzPts val="1100"/>
              <a:buFont typeface="Arial"/>
              <a:buNone/>
            </a:pPr>
            <a:r>
              <a:rPr lang="en"/>
              <a:t>2) Common challenges (anecdotes, horror stories) (Panel)</a:t>
            </a:r>
            <a:endParaRPr/>
          </a:p>
          <a:p>
            <a:pPr indent="0" lvl="0" marL="0" rtl="0" algn="l">
              <a:spcBef>
                <a:spcPts val="0"/>
              </a:spcBef>
              <a:spcAft>
                <a:spcPts val="0"/>
              </a:spcAft>
              <a:buClr>
                <a:schemeClr val="dk1"/>
              </a:buClr>
              <a:buSzPts val="1100"/>
              <a:buFont typeface="Arial"/>
              <a:buNone/>
            </a:pPr>
            <a:r>
              <a:rPr lang="en"/>
              <a:t>3) Traditional approaches (Single person)</a:t>
            </a:r>
            <a:endParaRPr/>
          </a:p>
          <a:p>
            <a:pPr indent="0" lvl="0" marL="0" rtl="0" algn="l">
              <a:spcBef>
                <a:spcPts val="0"/>
              </a:spcBef>
              <a:spcAft>
                <a:spcPts val="0"/>
              </a:spcAft>
              <a:buClr>
                <a:schemeClr val="dk1"/>
              </a:buClr>
              <a:buSzPts val="1100"/>
              <a:buFont typeface="Arial"/>
              <a:buNone/>
            </a:pPr>
            <a:r>
              <a:rPr lang="en"/>
              <a:t>4) Typical challenges of the traditional approaches (Panel)</a:t>
            </a:r>
            <a:endParaRPr/>
          </a:p>
          <a:p>
            <a:pPr indent="0" lvl="0" marL="0" rtl="0" algn="l">
              <a:spcBef>
                <a:spcPts val="0"/>
              </a:spcBef>
              <a:spcAft>
                <a:spcPts val="0"/>
              </a:spcAft>
              <a:buClr>
                <a:schemeClr val="dk1"/>
              </a:buClr>
              <a:buSzPts val="1100"/>
              <a:buFont typeface="Arial"/>
              <a:buNone/>
            </a:pPr>
            <a:r>
              <a:rPr lang="en"/>
              <a:t>5) Recent insights/developments (Panel)</a:t>
            </a:r>
            <a:endParaRPr/>
          </a:p>
          <a:p>
            <a:pPr indent="0" lvl="0" marL="0" rtl="0" algn="l">
              <a:spcBef>
                <a:spcPts val="0"/>
              </a:spcBef>
              <a:spcAft>
                <a:spcPts val="0"/>
              </a:spcAft>
              <a:buClr>
                <a:schemeClr val="dk1"/>
              </a:buClr>
              <a:buSzPts val="1100"/>
              <a:buFont typeface="Arial"/>
              <a:buNone/>
            </a:pPr>
            <a:r>
              <a:rPr lang="en"/>
              <a:t>6) 3 Main integration styles (Single person per integration style)</a:t>
            </a:r>
            <a:endParaRPr/>
          </a:p>
          <a:p>
            <a:pPr indent="0" lvl="0" marL="0" rtl="0" algn="l">
              <a:spcBef>
                <a:spcPts val="0"/>
              </a:spcBef>
              <a:spcAft>
                <a:spcPts val="0"/>
              </a:spcAft>
              <a:buClr>
                <a:schemeClr val="dk1"/>
              </a:buClr>
              <a:buSzPts val="1100"/>
              <a:buFont typeface="Arial"/>
              <a:buNone/>
            </a:pPr>
            <a:r>
              <a:rPr lang="en"/>
              <a:t>    6.1) Vertical</a:t>
            </a:r>
            <a:endParaRPr/>
          </a:p>
          <a:p>
            <a:pPr indent="0" lvl="0" marL="0" rtl="0" algn="l">
              <a:spcBef>
                <a:spcPts val="0"/>
              </a:spcBef>
              <a:spcAft>
                <a:spcPts val="0"/>
              </a:spcAft>
              <a:buClr>
                <a:schemeClr val="dk1"/>
              </a:buClr>
              <a:buSzPts val="1100"/>
              <a:buFont typeface="Arial"/>
              <a:buNone/>
            </a:pPr>
            <a:r>
              <a:rPr lang="en"/>
              <a:t>    6.2) Horizontal</a:t>
            </a:r>
            <a:endParaRPr/>
          </a:p>
          <a:p>
            <a:pPr indent="0" lvl="0" marL="0" rtl="0" algn="l">
              <a:spcBef>
                <a:spcPts val="0"/>
              </a:spcBef>
              <a:spcAft>
                <a:spcPts val="0"/>
              </a:spcAft>
              <a:buClr>
                <a:schemeClr val="dk1"/>
              </a:buClr>
              <a:buSzPts val="1100"/>
              <a:buFont typeface="Arial"/>
              <a:buNone/>
            </a:pPr>
            <a:r>
              <a:rPr lang="en"/>
              <a:t>    6.3) Event-Based</a:t>
            </a:r>
            <a:endParaRPr/>
          </a:p>
          <a:p>
            <a:pPr indent="0" lvl="0" marL="0" rtl="0" algn="l">
              <a:spcBef>
                <a:spcPts val="0"/>
              </a:spcBef>
              <a:spcAft>
                <a:spcPts val="0"/>
              </a:spcAft>
              <a:buClr>
                <a:schemeClr val="dk1"/>
              </a:buClr>
              <a:buSzPts val="1100"/>
              <a:buFont typeface="Arial"/>
              <a:buNone/>
            </a:pPr>
            <a:r>
              <a:rPr lang="en"/>
              <a:t>7) Asynchronous is almost always better (single person)</a:t>
            </a:r>
            <a:endParaRPr/>
          </a:p>
          <a:p>
            <a:pPr indent="0" lvl="0" marL="0" rtl="0" algn="l">
              <a:spcBef>
                <a:spcPts val="0"/>
              </a:spcBef>
              <a:spcAft>
                <a:spcPts val="0"/>
              </a:spcAft>
              <a:buClr>
                <a:schemeClr val="dk1"/>
              </a:buClr>
              <a:buSzPts val="1100"/>
              <a:buFont typeface="Arial"/>
              <a:buNone/>
            </a:pPr>
            <a:r>
              <a:rPr lang="en"/>
              <a:t>8) Think out of the box (Single person)</a:t>
            </a:r>
            <a:endParaRPr/>
          </a:p>
          <a:p>
            <a:pPr indent="0" lvl="0" marL="0" rtl="0" algn="l">
              <a:spcBef>
                <a:spcPts val="0"/>
              </a:spcBef>
              <a:spcAft>
                <a:spcPts val="0"/>
              </a:spcAft>
              <a:buClr>
                <a:schemeClr val="dk1"/>
              </a:buClr>
              <a:buSzPts val="1100"/>
              <a:buFont typeface="Arial"/>
              <a:buNone/>
            </a:pPr>
            <a:r>
              <a:rPr lang="en"/>
              <a:t>9) Conclusion: what is the same today with integration, what has not changed and also what changed? (Panel)</a:t>
            </a:r>
            <a:endParaRPr/>
          </a:p>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1" name="Shape 551"/>
        <p:cNvGrpSpPr/>
        <p:nvPr/>
      </p:nvGrpSpPr>
      <p:grpSpPr>
        <a:xfrm>
          <a:off x="0" y="0"/>
          <a:ext cx="0" cy="0"/>
          <a:chOff x="0" y="0"/>
          <a:chExt cx="0" cy="0"/>
        </a:xfrm>
      </p:grpSpPr>
      <p:sp>
        <p:nvSpPr>
          <p:cNvPr id="552" name="Google Shape;552;g5a4dc5305c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5a4dc5305c_0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59" name="Shape 559"/>
        <p:cNvGrpSpPr/>
        <p:nvPr/>
      </p:nvGrpSpPr>
      <p:grpSpPr>
        <a:xfrm>
          <a:off x="0" y="0"/>
          <a:ext cx="0" cy="0"/>
          <a:chOff x="0" y="0"/>
          <a:chExt cx="0" cy="0"/>
        </a:xfrm>
      </p:grpSpPr>
      <p:sp>
        <p:nvSpPr>
          <p:cNvPr id="560" name="Google Shape;560;g5a4dc5305c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5a4dc5305c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6" name="Shape 566"/>
        <p:cNvGrpSpPr/>
        <p:nvPr/>
      </p:nvGrpSpPr>
      <p:grpSpPr>
        <a:xfrm>
          <a:off x="0" y="0"/>
          <a:ext cx="0" cy="0"/>
          <a:chOff x="0" y="0"/>
          <a:chExt cx="0" cy="0"/>
        </a:xfrm>
      </p:grpSpPr>
      <p:sp>
        <p:nvSpPr>
          <p:cNvPr id="567" name="Google Shape;567;g5a4dc5305c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5a4dc5305c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74" name="Shape 574"/>
        <p:cNvGrpSpPr/>
        <p:nvPr/>
      </p:nvGrpSpPr>
      <p:grpSpPr>
        <a:xfrm>
          <a:off x="0" y="0"/>
          <a:ext cx="0" cy="0"/>
          <a:chOff x="0" y="0"/>
          <a:chExt cx="0" cy="0"/>
        </a:xfrm>
      </p:grpSpPr>
      <p:sp>
        <p:nvSpPr>
          <p:cNvPr id="575" name="Google Shape;575;g5a4dc5305c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5a4dc5305c_0_1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0" name="Shape 590"/>
        <p:cNvGrpSpPr/>
        <p:nvPr/>
      </p:nvGrpSpPr>
      <p:grpSpPr>
        <a:xfrm>
          <a:off x="0" y="0"/>
          <a:ext cx="0" cy="0"/>
          <a:chOff x="0" y="0"/>
          <a:chExt cx="0" cy="0"/>
        </a:xfrm>
      </p:grpSpPr>
      <p:sp>
        <p:nvSpPr>
          <p:cNvPr id="591" name="Google Shape;591;g5a4dc5305c_0_1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2" name="Google Shape;592;g5a4dc5305c_0_1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96" name="Shape 596"/>
        <p:cNvGrpSpPr/>
        <p:nvPr/>
      </p:nvGrpSpPr>
      <p:grpSpPr>
        <a:xfrm>
          <a:off x="0" y="0"/>
          <a:ext cx="0" cy="0"/>
          <a:chOff x="0" y="0"/>
          <a:chExt cx="0" cy="0"/>
        </a:xfrm>
      </p:grpSpPr>
      <p:sp>
        <p:nvSpPr>
          <p:cNvPr id="597" name="Google Shape;597;g5a4dc5305c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5a4dc5305c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04" name="Shape 604"/>
        <p:cNvGrpSpPr/>
        <p:nvPr/>
      </p:nvGrpSpPr>
      <p:grpSpPr>
        <a:xfrm>
          <a:off x="0" y="0"/>
          <a:ext cx="0" cy="0"/>
          <a:chOff x="0" y="0"/>
          <a:chExt cx="0" cy="0"/>
        </a:xfrm>
      </p:grpSpPr>
      <p:sp>
        <p:nvSpPr>
          <p:cNvPr id="605" name="Google Shape;605;g5a4dc5305c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5a4dc5305c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12" name="Shape 612"/>
        <p:cNvGrpSpPr/>
        <p:nvPr/>
      </p:nvGrpSpPr>
      <p:grpSpPr>
        <a:xfrm>
          <a:off x="0" y="0"/>
          <a:ext cx="0" cy="0"/>
          <a:chOff x="0" y="0"/>
          <a:chExt cx="0" cy="0"/>
        </a:xfrm>
      </p:grpSpPr>
      <p:sp>
        <p:nvSpPr>
          <p:cNvPr id="613" name="Google Shape;613;g5a4dc5305c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4" name="Google Shape;614;g5a4dc5305c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0" name="Shape 620"/>
        <p:cNvGrpSpPr/>
        <p:nvPr/>
      </p:nvGrpSpPr>
      <p:grpSpPr>
        <a:xfrm>
          <a:off x="0" y="0"/>
          <a:ext cx="0" cy="0"/>
          <a:chOff x="0" y="0"/>
          <a:chExt cx="0" cy="0"/>
        </a:xfrm>
      </p:grpSpPr>
      <p:sp>
        <p:nvSpPr>
          <p:cNvPr id="621" name="Google Shape;621;g5a4dc5305c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2" name="Google Shape;622;g5a4dc5305c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28" name="Shape 628"/>
        <p:cNvGrpSpPr/>
        <p:nvPr/>
      </p:nvGrpSpPr>
      <p:grpSpPr>
        <a:xfrm>
          <a:off x="0" y="0"/>
          <a:ext cx="0" cy="0"/>
          <a:chOff x="0" y="0"/>
          <a:chExt cx="0" cy="0"/>
        </a:xfrm>
      </p:grpSpPr>
      <p:sp>
        <p:nvSpPr>
          <p:cNvPr id="629" name="Google Shape;629;g5a4dc5305c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0" name="Google Shape;630;g5a4dc5305c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0" name="Shape 100"/>
        <p:cNvGrpSpPr/>
        <p:nvPr/>
      </p:nvGrpSpPr>
      <p:grpSpPr>
        <a:xfrm>
          <a:off x="0" y="0"/>
          <a:ext cx="0" cy="0"/>
          <a:chOff x="0" y="0"/>
          <a:chExt cx="0" cy="0"/>
        </a:xfrm>
      </p:grpSpPr>
      <p:sp>
        <p:nvSpPr>
          <p:cNvPr id="101" name="Google Shape;101;g5a4969ca4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 name="Google Shape;102;g5a4969ca4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36" name="Shape 636"/>
        <p:cNvGrpSpPr/>
        <p:nvPr/>
      </p:nvGrpSpPr>
      <p:grpSpPr>
        <a:xfrm>
          <a:off x="0" y="0"/>
          <a:ext cx="0" cy="0"/>
          <a:chOff x="0" y="0"/>
          <a:chExt cx="0" cy="0"/>
        </a:xfrm>
      </p:grpSpPr>
      <p:sp>
        <p:nvSpPr>
          <p:cNvPr id="637" name="Google Shape;637;g5a4969ca46_0_3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8" name="Google Shape;638;g5a4969ca46_0_3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900">
                <a:solidFill>
                  <a:srgbClr val="606569"/>
                </a:solidFill>
                <a:highlight>
                  <a:srgbClr val="FFFFFF"/>
                </a:highlight>
              </a:rPr>
              <a:t>It is important to recognize that on the one hand there are many data flows in our enterprise IT landscapes that are really very similar – in essence bringing data from A to B. A lot can be gained by approaching all these flows as part of the same spectrum. On the other hand, the various shades of data flow on the integration spectrum require different approaches as well. Common data models, domain driven design and a desire for decoupling, statelessness and dynamic scalability are similar but the implementation technologies will be different. No longer should we use the ESB platform the hammer that can take on any data integration challenge as a nail. As a first step, let’s liberate synchronous interactions supporting on line clients such as Web Portals and Mobile Apps from the ESB. Let’s embrace the API Gateway plus scalable API implementation – perhaps first through containers and eventually using a serverless implementation. And let’s adopt a message queue or event bus that is scalable, accessible cross technologies and distributed – reliable and spanning across clouds and on premises.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2" name="Shape 642"/>
        <p:cNvGrpSpPr/>
        <p:nvPr/>
      </p:nvGrpSpPr>
      <p:grpSpPr>
        <a:xfrm>
          <a:off x="0" y="0"/>
          <a:ext cx="0" cy="0"/>
          <a:chOff x="0" y="0"/>
          <a:chExt cx="0" cy="0"/>
        </a:xfrm>
      </p:grpSpPr>
      <p:sp>
        <p:nvSpPr>
          <p:cNvPr id="643" name="Google Shape;643;g5a4969ca46_0_3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5a4969ca46_0_3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9" name="Shape 649"/>
        <p:cNvGrpSpPr/>
        <p:nvPr/>
      </p:nvGrpSpPr>
      <p:grpSpPr>
        <a:xfrm>
          <a:off x="0" y="0"/>
          <a:ext cx="0" cy="0"/>
          <a:chOff x="0" y="0"/>
          <a:chExt cx="0" cy="0"/>
        </a:xfrm>
      </p:grpSpPr>
      <p:sp>
        <p:nvSpPr>
          <p:cNvPr id="650" name="Google Shape;650;g5736bcc46a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1" name="Google Shape;651;g5736bcc46a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6" name="Shape 106"/>
        <p:cNvGrpSpPr/>
        <p:nvPr/>
      </p:nvGrpSpPr>
      <p:grpSpPr>
        <a:xfrm>
          <a:off x="0" y="0"/>
          <a:ext cx="0" cy="0"/>
          <a:chOff x="0" y="0"/>
          <a:chExt cx="0" cy="0"/>
        </a:xfrm>
      </p:grpSpPr>
      <p:sp>
        <p:nvSpPr>
          <p:cNvPr id="107" name="Google Shape;107;g5a0d1e3a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 name="Google Shape;108;g5a0d1e3a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Arturo’s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long time we have thought of system integration as the process of aggregating several subsytems to look and behave as one big system, usually known to the business as “the system”. Under this paradigm, centralizing elements such as data, business rules, transformation rules, UIs, etc. becomes key and thus the relevance of the term “middleware” when it comes to traditional EAI. Nowadays though, with evolved technology, improved delivery channels and increased awareness, we’re not so concerned about centralizing anymore, and even in some cases we want to start decentralizing in order to reap the benefits and flexibility of modern distributed systems, but also to reduce overhead and give breathing room to middleware platforms which are at risk of becoming unmanageable.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I mean to say is that system integration has become increasingly complex as the general IT landscape and the requirements grow in complexity as well; however, recent insights and developments have enabled us to reverse this trend by going back to simpler patterns and paradigms which are better suited to cope efficiently with the growing complexity of the world around us from an integration perspective.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being said and regardless of the methods we choose, there are a number of goals, principles, facts, etc. which we’ve known to be true for a long time and still are after all of our experiences, for example: spaghetti integration is a no-no, well-designed common data models and standards can be very useful, discoverability and neat service contracts add huge value to our efforts, heavy vendor lock-in is a big liability, etc.</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5a4dc5305c_0_1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5a4dc5305c_0_1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Arturo’s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-For a long time we have thought of system integration as the process of aggregating several subsytems to look and behave as one big system, usually known to the business as “the system”. Under this paradigm, centralizing elements such as data, business rules, transformation rules, UIs, etc. becomes key and thus the relevance of the term “middleware” when it comes to traditional EAI. Nowadays though, with evolved technology, improved delivery channels and increased awareness, we’re not so concerned about centralizing anymore, and even in some cases we want to start decentralizing in order to reap the benefits and flexibility of modern distributed systems, but also to reduce overhead and give breathing room to middleware platforms which are at risk of becoming unmanageable.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-So what I mean to say is that system integration has become increasingly complex as the general IT landscape and the requirements grow in complexity as well; however, recent insights and developments have enabled us to reverse this trend by going back to simpler patterns and paradigms which are better suited to cope efficiently with the growing complexity of the world around us from an integration perspective.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-That being said and regardless of the methods we choose, there are a number of goals, principles, facts, etc. which we’ve known to be true for a long time and still are after all of our experiences, for example: spaghetti integration is a no-no, well-designed common data models and standards can be very useful, discoverability and neat service contracts add huge value to our efforts, heavy vendor lock-in is a big liability, etc.</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5a4969ca46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5a4969ca46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5a0d1e3a0a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5a0d1e3a0a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Arturo’s notes: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 think we know the challenges quite well and the audience should be familiar with our experiences and horror stories; an interesting point when we’re looking at a traditional approach where an organization’s expensive middleware / ESB is supposed to “magically” solve every integration challenge through tons of features and adapters, is that the rest of systems and components in the ecosystem tend to happily incur and accumulate technical debt as they would claim that these issues are for the integration layer to fix / sort out. This kind of dynamic isn’t healthy nor </a:t>
            </a:r>
            <a:r>
              <a:rPr lang="en"/>
              <a:t>conducive</a:t>
            </a:r>
            <a:r>
              <a:rPr lang="en"/>
              <a:t> to innovation, agility, scalability, etc. which are characteristics associated with solving contemporary IT challenges and modern application development.</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12" name="Shape 12"/>
        <p:cNvGrpSpPr/>
        <p:nvPr/>
      </p:nvGrpSpPr>
      <p:grpSpPr>
        <a:xfrm>
          <a:off x="0" y="0"/>
          <a:ext cx="0" cy="0"/>
          <a:chOff x="0" y="0"/>
          <a:chExt cx="0" cy="0"/>
        </a:xfrm>
      </p:grpSpPr>
      <p:sp>
        <p:nvSpPr>
          <p:cNvPr id="13" name="Google Shape;13;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4" name="Google Shape;14;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5" name="Google Shape;15;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7" name="Shape 47"/>
        <p:cNvGrpSpPr/>
        <p:nvPr/>
      </p:nvGrpSpPr>
      <p:grpSpPr>
        <a:xfrm>
          <a:off x="0" y="0"/>
          <a:ext cx="0" cy="0"/>
          <a:chOff x="0" y="0"/>
          <a:chExt cx="0" cy="0"/>
        </a:xfrm>
      </p:grpSpPr>
      <p:sp>
        <p:nvSpPr>
          <p:cNvPr id="48" name="Google Shape;48;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9" name="Google Shape;49;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50" name="Google Shape;50;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51" name="Shape 51"/>
        <p:cNvGrpSpPr/>
        <p:nvPr/>
      </p:nvGrpSpPr>
      <p:grpSpPr>
        <a:xfrm>
          <a:off x="0" y="0"/>
          <a:ext cx="0" cy="0"/>
          <a:chOff x="0" y="0"/>
          <a:chExt cx="0" cy="0"/>
        </a:xfrm>
      </p:grpSpPr>
      <p:sp>
        <p:nvSpPr>
          <p:cNvPr id="52" name="Google Shape;52;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Content">
  <p:cSld name="Title and Content">
    <p:spTree>
      <p:nvGrpSpPr>
        <p:cNvPr id="53" name="Shape 53"/>
        <p:cNvGrpSpPr/>
        <p:nvPr/>
      </p:nvGrpSpPr>
      <p:grpSpPr>
        <a:xfrm>
          <a:off x="0" y="0"/>
          <a:ext cx="0" cy="0"/>
          <a:chOff x="0" y="0"/>
          <a:chExt cx="0" cy="0"/>
        </a:xfrm>
      </p:grpSpPr>
      <p:sp>
        <p:nvSpPr>
          <p:cNvPr id="54" name="Google Shape;54;p13"/>
          <p:cNvSpPr txBox="1"/>
          <p:nvPr>
            <p:ph type="title"/>
          </p:nvPr>
        </p:nvSpPr>
        <p:spPr>
          <a:xfrm>
            <a:off x="628650" y="240506"/>
            <a:ext cx="7886700" cy="994200"/>
          </a:xfrm>
          <a:prstGeom prst="rect">
            <a:avLst/>
          </a:prstGeom>
          <a:noFill/>
          <a:ln>
            <a:noFill/>
          </a:ln>
        </p:spPr>
        <p:txBody>
          <a:bodyPr anchorCtr="0" anchor="ctr" bIns="34275" lIns="34275" spcFirstLastPara="1" rIns="34275" wrap="square" tIns="34275"/>
          <a:lstStyle>
            <a:lvl1pPr lvl="0"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1pPr>
            <a:lvl2pPr lvl="1"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2pPr>
            <a:lvl3pPr lvl="2"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3pPr>
            <a:lvl4pPr lvl="3"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4pPr>
            <a:lvl5pPr lvl="4"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5pPr>
            <a:lvl6pPr lvl="5"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6pPr>
            <a:lvl7pPr lvl="6"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7pPr>
            <a:lvl8pPr lvl="7"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8pPr>
            <a:lvl9pPr lvl="8" marR="0" rtl="0" algn="l">
              <a:lnSpc>
                <a:spcPct val="90000"/>
              </a:lnSpc>
              <a:spcBef>
                <a:spcPts val="0"/>
              </a:spcBef>
              <a:spcAft>
                <a:spcPts val="0"/>
              </a:spcAft>
              <a:buClr>
                <a:srgbClr val="000000"/>
              </a:buClr>
              <a:buSzPts val="3300"/>
              <a:buFont typeface="Calibri"/>
              <a:buNone/>
              <a:defRPr b="0" i="0" sz="3300" u="none" cap="none" strike="noStrike">
                <a:solidFill>
                  <a:srgbClr val="000000"/>
                </a:solidFill>
                <a:latin typeface="Calibri"/>
                <a:ea typeface="Calibri"/>
                <a:cs typeface="Calibri"/>
                <a:sym typeface="Calibri"/>
              </a:defRPr>
            </a:lvl9pPr>
          </a:lstStyle>
          <a:p/>
        </p:txBody>
      </p:sp>
      <p:sp>
        <p:nvSpPr>
          <p:cNvPr id="55" name="Google Shape;55;p13"/>
          <p:cNvSpPr txBox="1"/>
          <p:nvPr>
            <p:ph idx="1" type="body"/>
          </p:nvPr>
        </p:nvSpPr>
        <p:spPr>
          <a:xfrm>
            <a:off x="628650" y="1369219"/>
            <a:ext cx="7886700" cy="3263400"/>
          </a:xfrm>
          <a:prstGeom prst="rect">
            <a:avLst/>
          </a:prstGeom>
          <a:noFill/>
          <a:ln>
            <a:noFill/>
          </a:ln>
        </p:spPr>
        <p:txBody>
          <a:bodyPr anchorCtr="0" anchor="t" bIns="34275" lIns="34275" spcFirstLastPara="1" rIns="34275" wrap="square" tIns="34275"/>
          <a:lstStyle>
            <a:lvl1pPr indent="-361950" lvl="0" marL="4572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1pPr>
            <a:lvl2pPr indent="-361950" lvl="1" marL="9144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2pPr>
            <a:lvl3pPr indent="-361950" lvl="2" marL="13716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3pPr>
            <a:lvl4pPr indent="-361950" lvl="3" marL="18288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4pPr>
            <a:lvl5pPr indent="-361950" lvl="4" marL="22860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5pPr>
            <a:lvl6pPr indent="-361950" lvl="5" marL="27432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6pPr>
            <a:lvl7pPr indent="-361950" lvl="6" marL="32004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7pPr>
            <a:lvl8pPr indent="-361950" lvl="7" marL="36576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8pPr>
            <a:lvl9pPr indent="-361950" lvl="8" marL="4114800" marR="0" rtl="0" algn="l">
              <a:lnSpc>
                <a:spcPct val="90000"/>
              </a:lnSpc>
              <a:spcBef>
                <a:spcPts val="800"/>
              </a:spcBef>
              <a:spcAft>
                <a:spcPts val="0"/>
              </a:spcAft>
              <a:buClr>
                <a:srgbClr val="000000"/>
              </a:buClr>
              <a:buSzPts val="2100"/>
              <a:buFont typeface="Arial"/>
              <a:buChar char="•"/>
              <a:defRPr b="0" i="0" sz="2100" u="none" cap="none" strike="noStrike">
                <a:solidFill>
                  <a:srgbClr val="000000"/>
                </a:solidFill>
                <a:latin typeface="Calibri"/>
                <a:ea typeface="Calibri"/>
                <a:cs typeface="Calibri"/>
                <a:sym typeface="Calibri"/>
              </a:defRPr>
            </a:lvl9pPr>
          </a:lstStyle>
          <a:p/>
        </p:txBody>
      </p:sp>
      <p:sp>
        <p:nvSpPr>
          <p:cNvPr id="56" name="Google Shape;56;p13"/>
          <p:cNvSpPr txBox="1"/>
          <p:nvPr>
            <p:ph idx="12" type="sldNum"/>
          </p:nvPr>
        </p:nvSpPr>
        <p:spPr>
          <a:xfrm>
            <a:off x="8337346" y="4817507"/>
            <a:ext cx="177900" cy="173100"/>
          </a:xfrm>
          <a:prstGeom prst="rect">
            <a:avLst/>
          </a:prstGeom>
          <a:noFill/>
          <a:ln>
            <a:noFill/>
          </a:ln>
        </p:spPr>
        <p:txBody>
          <a:bodyPr anchorCtr="0" anchor="ctr" bIns="34275" lIns="34275" spcFirstLastPara="1" rIns="34275" wrap="square" tIns="34275">
            <a:noAutofit/>
          </a:bodyPr>
          <a:lstStyle>
            <a:lvl1pPr indent="0" lvl="0" marL="0" marR="0" rtl="0" algn="r">
              <a:lnSpc>
                <a:spcPct val="100000"/>
              </a:lnSpc>
              <a:spcBef>
                <a:spcPts val="0"/>
              </a:spcBef>
              <a:spcAft>
                <a:spcPts val="0"/>
              </a:spcAft>
              <a:buClr>
                <a:srgbClr val="888888"/>
              </a:buClr>
              <a:buSzPts val="800"/>
              <a:buFont typeface="Calibri"/>
              <a:buNone/>
              <a:defRPr b="0" i="0" sz="8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888888"/>
              </a:buClr>
              <a:buSzPts val="800"/>
              <a:buFont typeface="Calibri"/>
              <a:buNone/>
              <a:defRPr b="0" i="0" sz="8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888888"/>
              </a:buClr>
              <a:buSzPts val="800"/>
              <a:buFont typeface="Calibri"/>
              <a:buNone/>
              <a:defRPr b="0" i="0" sz="8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888888"/>
              </a:buClr>
              <a:buSzPts val="800"/>
              <a:buFont typeface="Calibri"/>
              <a:buNone/>
              <a:defRPr b="0" i="0" sz="8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888888"/>
              </a:buClr>
              <a:buSzPts val="800"/>
              <a:buFont typeface="Calibri"/>
              <a:buNone/>
              <a:defRPr b="0" i="0" sz="8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888888"/>
              </a:buClr>
              <a:buSzPts val="800"/>
              <a:buFont typeface="Calibri"/>
              <a:buNone/>
              <a:defRPr b="0" i="0" sz="8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888888"/>
              </a:buClr>
              <a:buSzPts val="800"/>
              <a:buFont typeface="Calibri"/>
              <a:buNone/>
              <a:defRPr b="0" i="0" sz="8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888888"/>
              </a:buClr>
              <a:buSzPts val="800"/>
              <a:buFont typeface="Calibri"/>
              <a:buNone/>
              <a:defRPr b="0" i="0" sz="8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888888"/>
              </a:buClr>
              <a:buSzPts val="800"/>
              <a:buFont typeface="Calibri"/>
              <a:buNone/>
              <a:defRPr b="0" i="0" sz="8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6" name="Shape 16"/>
        <p:cNvGrpSpPr/>
        <p:nvPr/>
      </p:nvGrpSpPr>
      <p:grpSpPr>
        <a:xfrm>
          <a:off x="0" y="0"/>
          <a:ext cx="0" cy="0"/>
          <a:chOff x="0" y="0"/>
          <a:chExt cx="0" cy="0"/>
        </a:xfrm>
      </p:grpSpPr>
      <p:sp>
        <p:nvSpPr>
          <p:cNvPr id="17" name="Google Shape;17;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9" name="Shape 19"/>
        <p:cNvGrpSpPr/>
        <p:nvPr/>
      </p:nvGrpSpPr>
      <p:grpSpPr>
        <a:xfrm>
          <a:off x="0" y="0"/>
          <a:ext cx="0" cy="0"/>
          <a:chOff x="0" y="0"/>
          <a:chExt cx="0" cy="0"/>
        </a:xfrm>
      </p:grpSpPr>
      <p:sp>
        <p:nvSpPr>
          <p:cNvPr id="20" name="Google Shape;20;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1" name="Google Shape;21;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22" name="Google Shape;22;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3" name="Shape 23"/>
        <p:cNvGrpSpPr/>
        <p:nvPr/>
      </p:nvGrpSpPr>
      <p:grpSpPr>
        <a:xfrm>
          <a:off x="0" y="0"/>
          <a:ext cx="0" cy="0"/>
          <a:chOff x="0" y="0"/>
          <a:chExt cx="0" cy="0"/>
        </a:xfrm>
      </p:grpSpPr>
      <p:sp>
        <p:nvSpPr>
          <p:cNvPr id="24" name="Google Shape;24;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5" name="Google Shape;25;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6" name="Google Shape;26;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7" name="Google Shape;27;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8" name="Shape 28"/>
        <p:cNvGrpSpPr/>
        <p:nvPr/>
      </p:nvGrpSpPr>
      <p:grpSpPr>
        <a:xfrm>
          <a:off x="0" y="0"/>
          <a:ext cx="0" cy="0"/>
          <a:chOff x="0" y="0"/>
          <a:chExt cx="0" cy="0"/>
        </a:xfrm>
      </p:grpSpPr>
      <p:sp>
        <p:nvSpPr>
          <p:cNvPr id="29" name="Google Shape;29;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0" name="Google Shape;30;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31" name="Shape 31"/>
        <p:cNvGrpSpPr/>
        <p:nvPr/>
      </p:nvGrpSpPr>
      <p:grpSpPr>
        <a:xfrm>
          <a:off x="0" y="0"/>
          <a:ext cx="0" cy="0"/>
          <a:chOff x="0" y="0"/>
          <a:chExt cx="0" cy="0"/>
        </a:xfrm>
      </p:grpSpPr>
      <p:sp>
        <p:nvSpPr>
          <p:cNvPr id="32" name="Google Shape;32;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3" name="Google Shape;33;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4" name="Google Shape;34;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5" name="Shape 35"/>
        <p:cNvGrpSpPr/>
        <p:nvPr/>
      </p:nvGrpSpPr>
      <p:grpSpPr>
        <a:xfrm>
          <a:off x="0" y="0"/>
          <a:ext cx="0" cy="0"/>
          <a:chOff x="0" y="0"/>
          <a:chExt cx="0" cy="0"/>
        </a:xfrm>
      </p:grpSpPr>
      <p:sp>
        <p:nvSpPr>
          <p:cNvPr id="36" name="Google Shape;36;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7" name="Google Shape;37;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8" name="Shape 38"/>
        <p:cNvGrpSpPr/>
        <p:nvPr/>
      </p:nvGrpSpPr>
      <p:grpSpPr>
        <a:xfrm>
          <a:off x="0" y="0"/>
          <a:ext cx="0" cy="0"/>
          <a:chOff x="0" y="0"/>
          <a:chExt cx="0" cy="0"/>
        </a:xfrm>
      </p:grpSpPr>
      <p:sp>
        <p:nvSpPr>
          <p:cNvPr id="39" name="Google Shape;39;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41" name="Google Shape;41;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2" name="Google Shape;42;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3" name="Google Shape;43;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4" name="Shape 44"/>
        <p:cNvGrpSpPr/>
        <p:nvPr/>
      </p:nvGrpSpPr>
      <p:grpSpPr>
        <a:xfrm>
          <a:off x="0" y="0"/>
          <a:ext cx="0" cy="0"/>
          <a:chOff x="0" y="0"/>
          <a:chExt cx="0" cy="0"/>
        </a:xfrm>
      </p:grpSpPr>
      <p:sp>
        <p:nvSpPr>
          <p:cNvPr id="45" name="Google Shape;45;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6" name="Google Shape;46;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1.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4" Type="http://schemas.openxmlformats.org/officeDocument/2006/relationships/theme" Target="../theme/theme1.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9" name="Google Shape;9;p1"/>
          <p:cNvSpPr/>
          <p:nvPr/>
        </p:nvSpPr>
        <p:spPr>
          <a:xfrm>
            <a:off x="2984550" y="4703630"/>
            <a:ext cx="3174900" cy="327300"/>
          </a:xfrm>
          <a:prstGeom prst="rect">
            <a:avLst/>
          </a:prstGeom>
          <a:noFill/>
          <a:ln>
            <a:noFill/>
          </a:ln>
        </p:spPr>
        <p:txBody>
          <a:bodyPr anchorCtr="0" anchor="t"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600"/>
              <a:buFont typeface="Calibri"/>
              <a:buNone/>
            </a:pPr>
            <a:r>
              <a:rPr lang="en" sz="1200">
                <a:latin typeface="Calibri"/>
                <a:ea typeface="Calibri"/>
                <a:cs typeface="Calibri"/>
                <a:sym typeface="Calibri"/>
              </a:rPr>
              <a:t>From EAI to Serverless</a:t>
            </a:r>
            <a:endParaRPr b="0" i="0" sz="1200" u="none" cap="none" strike="noStrike">
              <a:solidFill>
                <a:srgbClr val="000000"/>
              </a:solidFill>
              <a:latin typeface="Calibri"/>
              <a:ea typeface="Calibri"/>
              <a:cs typeface="Calibri"/>
              <a:sym typeface="Calibri"/>
            </a:endParaRPr>
          </a:p>
        </p:txBody>
      </p:sp>
      <p:pic>
        <p:nvPicPr>
          <p:cNvPr id="10" name="Google Shape;10;p1"/>
          <p:cNvPicPr preferRelativeResize="0"/>
          <p:nvPr/>
        </p:nvPicPr>
        <p:blipFill>
          <a:blip r:embed="rId1">
            <a:alphaModFix/>
          </a:blip>
          <a:stretch>
            <a:fillRect/>
          </a:stretch>
        </p:blipFill>
        <p:spPr>
          <a:xfrm>
            <a:off x="6832022" y="45350"/>
            <a:ext cx="2285875" cy="631600"/>
          </a:xfrm>
          <a:prstGeom prst="rect">
            <a:avLst/>
          </a:prstGeom>
          <a:noFill/>
          <a:ln>
            <a:noFill/>
          </a:ln>
        </p:spPr>
      </p:pic>
      <p:sp>
        <p:nvSpPr>
          <p:cNvPr id="11" name="Google Shape;11;p1"/>
          <p:cNvSpPr txBox="1"/>
          <p:nvPr/>
        </p:nvSpPr>
        <p:spPr>
          <a:xfrm>
            <a:off x="7244743" y="450565"/>
            <a:ext cx="1786500" cy="23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600">
                <a:latin typeface="Roboto Mono Light"/>
                <a:ea typeface="Roboto Mono Light"/>
                <a:cs typeface="Roboto Mono Light"/>
                <a:sym typeface="Roboto Mono Light"/>
              </a:rPr>
              <a:t>https://www.redexpertalliance.com</a:t>
            </a:r>
            <a:endParaRPr sz="600">
              <a:latin typeface="Roboto Mono Light"/>
              <a:ea typeface="Roboto Mono Light"/>
              <a:cs typeface="Roboto Mono Light"/>
              <a:sym typeface="Roboto Mono Light"/>
            </a:endParaRPr>
          </a:p>
        </p:txBody>
      </p:sp>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 Id="rId4" Type="http://schemas.openxmlformats.org/officeDocument/2006/relationships/image" Target="../media/image14.png"/><Relationship Id="rId9" Type="http://schemas.openxmlformats.org/officeDocument/2006/relationships/image" Target="../media/image23.png"/><Relationship Id="rId5" Type="http://schemas.openxmlformats.org/officeDocument/2006/relationships/image" Target="../media/image16.png"/><Relationship Id="rId6" Type="http://schemas.openxmlformats.org/officeDocument/2006/relationships/image" Target="../media/image19.png"/><Relationship Id="rId7" Type="http://schemas.openxmlformats.org/officeDocument/2006/relationships/image" Target="../media/image21.jpg"/><Relationship Id="rId8" Type="http://schemas.openxmlformats.org/officeDocument/2006/relationships/image" Target="../media/image20.png"/></Relationships>
</file>

<file path=ppt/slides/_rels/slide14.xml.rels><?xml version="1.0" encoding="UTF-8" standalone="yes"?><Relationships xmlns="http://schemas.openxmlformats.org/package/2006/relationships"><Relationship Id="rId11" Type="http://schemas.openxmlformats.org/officeDocument/2006/relationships/image" Target="../media/image14.png"/><Relationship Id="rId10" Type="http://schemas.openxmlformats.org/officeDocument/2006/relationships/image" Target="../media/image23.png"/><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27.png"/><Relationship Id="rId4" Type="http://schemas.openxmlformats.org/officeDocument/2006/relationships/image" Target="../media/image26.png"/><Relationship Id="rId9" Type="http://schemas.openxmlformats.org/officeDocument/2006/relationships/image" Target="../media/image30.png"/><Relationship Id="rId5" Type="http://schemas.openxmlformats.org/officeDocument/2006/relationships/image" Target="../media/image22.png"/><Relationship Id="rId6" Type="http://schemas.openxmlformats.org/officeDocument/2006/relationships/image" Target="../media/image25.png"/><Relationship Id="rId7" Type="http://schemas.openxmlformats.org/officeDocument/2006/relationships/image" Target="../media/image28.png"/><Relationship Id="rId8" Type="http://schemas.openxmlformats.org/officeDocument/2006/relationships/image" Target="../media/image24.jpg"/></Relationships>
</file>

<file path=ppt/slides/_rels/slide15.xml.rels><?xml version="1.0" encoding="UTF-8" standalone="yes"?><Relationships xmlns="http://schemas.openxmlformats.org/package/2006/relationships"><Relationship Id="rId11" Type="http://schemas.openxmlformats.org/officeDocument/2006/relationships/image" Target="../media/image45.png"/><Relationship Id="rId10" Type="http://schemas.openxmlformats.org/officeDocument/2006/relationships/image" Target="../media/image34.png"/><Relationship Id="rId13" Type="http://schemas.openxmlformats.org/officeDocument/2006/relationships/image" Target="../media/image39.png"/><Relationship Id="rId12" Type="http://schemas.openxmlformats.org/officeDocument/2006/relationships/image" Target="../media/image42.png"/><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31.jpg"/><Relationship Id="rId4" Type="http://schemas.openxmlformats.org/officeDocument/2006/relationships/image" Target="../media/image29.png"/><Relationship Id="rId9" Type="http://schemas.openxmlformats.org/officeDocument/2006/relationships/image" Target="../media/image36.png"/><Relationship Id="rId5" Type="http://schemas.openxmlformats.org/officeDocument/2006/relationships/image" Target="../media/image41.png"/><Relationship Id="rId6" Type="http://schemas.openxmlformats.org/officeDocument/2006/relationships/image" Target="../media/image35.png"/><Relationship Id="rId7" Type="http://schemas.openxmlformats.org/officeDocument/2006/relationships/image" Target="../media/image32.png"/><Relationship Id="rId8"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48.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comments" Target="../comments/commen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46.png"/></Relationships>
</file>

<file path=ppt/slides/_rels/slide2.xml.rels><?xml version="1.0" encoding="UTF-8" standalone="yes"?><Relationships xmlns="http://schemas.openxmlformats.org/package/2006/relationships"><Relationship Id="rId10" Type="http://schemas.openxmlformats.org/officeDocument/2006/relationships/image" Target="../media/image3.png"/><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7.png"/><Relationship Id="rId4" Type="http://schemas.openxmlformats.org/officeDocument/2006/relationships/image" Target="../media/image18.png"/><Relationship Id="rId9" Type="http://schemas.openxmlformats.org/officeDocument/2006/relationships/image" Target="../media/image2.png"/><Relationship Id="rId5" Type="http://schemas.openxmlformats.org/officeDocument/2006/relationships/image" Target="../media/image13.png"/><Relationship Id="rId6" Type="http://schemas.openxmlformats.org/officeDocument/2006/relationships/image" Target="../media/image8.png"/><Relationship Id="rId7" Type="http://schemas.openxmlformats.org/officeDocument/2006/relationships/image" Target="../media/image11.jpg"/><Relationship Id="rId8"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52.png"/><Relationship Id="rId4" Type="http://schemas.openxmlformats.org/officeDocument/2006/relationships/image" Target="../media/image4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38.png"/><Relationship Id="rId4" Type="http://schemas.openxmlformats.org/officeDocument/2006/relationships/hyperlink" Target="https://www.linkedin.com/pulse/when-creating-apis-focus-your-api-gateway-what-does-best-wunderlich" TargetMode="External"/></Relationships>
</file>

<file path=ppt/slides/_rels/slide22.xml.rels><?xml version="1.0" encoding="UTF-8" standalone="yes"?><Relationships xmlns="http://schemas.openxmlformats.org/package/2006/relationships"><Relationship Id="rId11" Type="http://schemas.openxmlformats.org/officeDocument/2006/relationships/image" Target="../media/image51.png"/><Relationship Id="rId10" Type="http://schemas.openxmlformats.org/officeDocument/2006/relationships/image" Target="../media/image53.png"/><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54.png"/><Relationship Id="rId9" Type="http://schemas.openxmlformats.org/officeDocument/2006/relationships/image" Target="../media/image50.png"/><Relationship Id="rId5" Type="http://schemas.openxmlformats.org/officeDocument/2006/relationships/image" Target="../media/image40.png"/><Relationship Id="rId6" Type="http://schemas.openxmlformats.org/officeDocument/2006/relationships/image" Target="../media/image43.png"/><Relationship Id="rId7" Type="http://schemas.openxmlformats.org/officeDocument/2006/relationships/image" Target="../media/image44.png"/><Relationship Id="rId8" Type="http://schemas.openxmlformats.org/officeDocument/2006/relationships/image" Target="../media/image4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comments" Target="../comments/comment2.xml"/><Relationship Id="rId4" Type="http://schemas.openxmlformats.org/officeDocument/2006/relationships/hyperlink" Target="https://microservices.io/patterns/apigateway.html" TargetMode="External"/><Relationship Id="rId5" Type="http://schemas.openxmlformats.org/officeDocument/2006/relationships/image" Target="../media/image59.png"/><Relationship Id="rId6" Type="http://schemas.openxmlformats.org/officeDocument/2006/relationships/image" Target="../media/image7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5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44.png"/><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comments" Target="../comments/comment3.xml"/><Relationship Id="rId4" Type="http://schemas.openxmlformats.org/officeDocument/2006/relationships/image" Target="../media/image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1.png"/><Relationship Id="rId4" Type="http://schemas.openxmlformats.org/officeDocument/2006/relationships/image" Target="../media/image9.png"/><Relationship Id="rId5" Type="http://schemas.openxmlformats.org/officeDocument/2006/relationships/image" Target="../media/image12.png"/><Relationship Id="rId6" Type="http://schemas.openxmlformats.org/officeDocument/2006/relationships/image" Target="../media/image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5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5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63.png"/><Relationship Id="rId4" Type="http://schemas.openxmlformats.org/officeDocument/2006/relationships/hyperlink" Target="https://www.slideshare.net/ConfluentInc/life-is-a-stream-of-events"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6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6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7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6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comments" Target="../comments/comment4.xml"/><Relationship Id="rId4" Type="http://schemas.openxmlformats.org/officeDocument/2006/relationships/image" Target="../media/image64.png"/><Relationship Id="rId5" Type="http://schemas.openxmlformats.org/officeDocument/2006/relationships/hyperlink" Target="https://confluent.io" TargetMode="Externa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6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65.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6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7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7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6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 Id="rId3" Type="http://schemas.openxmlformats.org/officeDocument/2006/relationships/image" Target="../media/image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7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7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 name="Shape 60"/>
        <p:cNvGrpSpPr/>
        <p:nvPr/>
      </p:nvGrpSpPr>
      <p:grpSpPr>
        <a:xfrm>
          <a:off x="0" y="0"/>
          <a:ext cx="0" cy="0"/>
          <a:chOff x="0" y="0"/>
          <a:chExt cx="0" cy="0"/>
        </a:xfrm>
      </p:grpSpPr>
      <p:sp>
        <p:nvSpPr>
          <p:cNvPr id="61" name="Google Shape;61;p1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From EAI to Serverless</a:t>
            </a:r>
            <a:endParaRPr/>
          </a:p>
        </p:txBody>
      </p:sp>
      <p:sp>
        <p:nvSpPr>
          <p:cNvPr id="62" name="Google Shape;62;p14"/>
          <p:cNvSpPr txBox="1"/>
          <p:nvPr>
            <p:ph idx="1" type="subTitle"/>
          </p:nvPr>
        </p:nvSpPr>
        <p:spPr>
          <a:xfrm>
            <a:off x="162800" y="2834125"/>
            <a:ext cx="8745600" cy="79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000">
                <a:solidFill>
                  <a:schemeClr val="dk1"/>
                </a:solidFill>
              </a:rPr>
              <a:t>Evolution of Integration patterns and architectures</a:t>
            </a:r>
            <a:endParaRPr sz="3000"/>
          </a:p>
        </p:txBody>
      </p:sp>
      <p:sp>
        <p:nvSpPr>
          <p:cNvPr id="63" name="Google Shape;63;p14"/>
          <p:cNvSpPr txBox="1"/>
          <p:nvPr/>
        </p:nvSpPr>
        <p:spPr>
          <a:xfrm>
            <a:off x="2487450" y="3663675"/>
            <a:ext cx="4169100" cy="4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Digital Exchange 2019, Gummersbach 2019/05/25</a:t>
            </a:r>
            <a:endParaRPr/>
          </a:p>
        </p:txBody>
      </p:sp>
      <p:pic>
        <p:nvPicPr>
          <p:cNvPr id="64" name="Google Shape;64;p14"/>
          <p:cNvPicPr preferRelativeResize="0"/>
          <p:nvPr/>
        </p:nvPicPr>
        <p:blipFill>
          <a:blip r:embed="rId3">
            <a:alphaModFix/>
          </a:blip>
          <a:stretch>
            <a:fillRect/>
          </a:stretch>
        </p:blipFill>
        <p:spPr>
          <a:xfrm>
            <a:off x="6832022" y="45350"/>
            <a:ext cx="2285875" cy="631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0" name="Shape 190"/>
        <p:cNvGrpSpPr/>
        <p:nvPr/>
      </p:nvGrpSpPr>
      <p:grpSpPr>
        <a:xfrm>
          <a:off x="0" y="0"/>
          <a:ext cx="0" cy="0"/>
          <a:chOff x="0" y="0"/>
          <a:chExt cx="0" cy="0"/>
        </a:xfrm>
      </p:grpSpPr>
      <p:sp>
        <p:nvSpPr>
          <p:cNvPr id="191" name="Google Shape;191;p2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92" name="Google Shape;192;p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193" name="Google Shape;193;p23"/>
          <p:cNvPicPr preferRelativeResize="0"/>
          <p:nvPr/>
        </p:nvPicPr>
        <p:blipFill rotWithShape="1">
          <a:blip r:embed="rId3">
            <a:alphaModFix/>
          </a:blip>
          <a:srcRect b="0" l="0" r="34292" t="0"/>
          <a:stretch/>
        </p:blipFill>
        <p:spPr>
          <a:xfrm>
            <a:off x="2159250" y="222675"/>
            <a:ext cx="4419599" cy="44405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7" name="Shape 197"/>
        <p:cNvGrpSpPr/>
        <p:nvPr/>
      </p:nvGrpSpPr>
      <p:grpSpPr>
        <a:xfrm>
          <a:off x="0" y="0"/>
          <a:ext cx="0" cy="0"/>
          <a:chOff x="0" y="0"/>
          <a:chExt cx="0" cy="0"/>
        </a:xfrm>
      </p:grpSpPr>
      <p:sp>
        <p:nvSpPr>
          <p:cNvPr id="198" name="Google Shape;198;p2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 organizations are drowning</a:t>
            </a:r>
            <a:endParaRPr/>
          </a:p>
        </p:txBody>
      </p:sp>
      <p:sp>
        <p:nvSpPr>
          <p:cNvPr id="199" name="Google Shape;199;p2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00" name="Google Shape;200;p24"/>
          <p:cNvPicPr preferRelativeResize="0"/>
          <p:nvPr/>
        </p:nvPicPr>
        <p:blipFill>
          <a:blip r:embed="rId3">
            <a:alphaModFix/>
          </a:blip>
          <a:stretch>
            <a:fillRect/>
          </a:stretch>
        </p:blipFill>
        <p:spPr>
          <a:xfrm>
            <a:off x="685800" y="1170125"/>
            <a:ext cx="7669145" cy="34931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4" name="Shape 204"/>
        <p:cNvGrpSpPr/>
        <p:nvPr/>
      </p:nvGrpSpPr>
      <p:grpSpPr>
        <a:xfrm>
          <a:off x="0" y="0"/>
          <a:ext cx="0" cy="0"/>
          <a:chOff x="0" y="0"/>
          <a:chExt cx="0" cy="0"/>
        </a:xfrm>
      </p:grpSpPr>
      <p:sp>
        <p:nvSpPr>
          <p:cNvPr id="205" name="Google Shape;205;p2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“Traditional” integration approach</a:t>
            </a:r>
            <a:endParaRPr/>
          </a:p>
        </p:txBody>
      </p:sp>
      <p:sp>
        <p:nvSpPr>
          <p:cNvPr id="206" name="Google Shape;206;p2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0" name="Shape 210"/>
        <p:cNvGrpSpPr/>
        <p:nvPr/>
      </p:nvGrpSpPr>
      <p:grpSpPr>
        <a:xfrm>
          <a:off x="0" y="0"/>
          <a:ext cx="0" cy="0"/>
          <a:chOff x="0" y="0"/>
          <a:chExt cx="0" cy="0"/>
        </a:xfrm>
      </p:grpSpPr>
      <p:sp>
        <p:nvSpPr>
          <p:cNvPr id="211" name="Google Shape;211;p2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ESB as basic architecture element</a:t>
            </a:r>
            <a:endParaRPr/>
          </a:p>
        </p:txBody>
      </p:sp>
      <p:sp>
        <p:nvSpPr>
          <p:cNvPr id="212" name="Google Shape;212;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213" name="Google Shape;213;p26"/>
          <p:cNvSpPr/>
          <p:nvPr/>
        </p:nvSpPr>
        <p:spPr>
          <a:xfrm>
            <a:off x="422825" y="1382768"/>
            <a:ext cx="2815800" cy="286500"/>
          </a:xfrm>
          <a:prstGeom prst="rect">
            <a:avLst/>
          </a:prstGeom>
          <a:solidFill>
            <a:srgbClr val="4472C4"/>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 sz="1800" u="none" cap="none" strike="noStrike">
                <a:solidFill>
                  <a:srgbClr val="FFFFFF"/>
                </a:solidFill>
                <a:latin typeface="Calibri"/>
                <a:ea typeface="Calibri"/>
                <a:cs typeface="Calibri"/>
                <a:sym typeface="Calibri"/>
              </a:rPr>
              <a:t>global</a:t>
            </a:r>
            <a:endParaRPr/>
          </a:p>
        </p:txBody>
      </p:sp>
      <p:sp>
        <p:nvSpPr>
          <p:cNvPr id="214" name="Google Shape;214;p26"/>
          <p:cNvSpPr/>
          <p:nvPr/>
        </p:nvSpPr>
        <p:spPr>
          <a:xfrm>
            <a:off x="3238490" y="1382768"/>
            <a:ext cx="2741400" cy="286500"/>
          </a:xfrm>
          <a:prstGeom prst="rect">
            <a:avLst/>
          </a:prstGeom>
          <a:solidFill>
            <a:srgbClr val="4472C4"/>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 sz="1800" u="none" cap="none" strike="noStrike">
                <a:solidFill>
                  <a:srgbClr val="FFFFFF"/>
                </a:solidFill>
                <a:latin typeface="Calibri"/>
                <a:ea typeface="Calibri"/>
                <a:cs typeface="Calibri"/>
                <a:sym typeface="Calibri"/>
              </a:rPr>
              <a:t>internal</a:t>
            </a:r>
            <a:endParaRPr/>
          </a:p>
        </p:txBody>
      </p:sp>
      <p:sp>
        <p:nvSpPr>
          <p:cNvPr id="215" name="Google Shape;215;p26"/>
          <p:cNvSpPr/>
          <p:nvPr/>
        </p:nvSpPr>
        <p:spPr>
          <a:xfrm>
            <a:off x="5979780" y="1379773"/>
            <a:ext cx="2741400" cy="286500"/>
          </a:xfrm>
          <a:prstGeom prst="rect">
            <a:avLst/>
          </a:prstGeom>
          <a:solidFill>
            <a:srgbClr val="4472C4"/>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 sz="1800" u="none" cap="none" strike="noStrike">
                <a:solidFill>
                  <a:srgbClr val="FFFFFF"/>
                </a:solidFill>
                <a:latin typeface="Calibri"/>
                <a:ea typeface="Calibri"/>
                <a:cs typeface="Calibri"/>
                <a:sym typeface="Calibri"/>
              </a:rPr>
              <a:t>specific</a:t>
            </a:r>
            <a:endParaRPr/>
          </a:p>
        </p:txBody>
      </p:sp>
      <p:sp>
        <p:nvSpPr>
          <p:cNvPr id="216" name="Google Shape;216;p26"/>
          <p:cNvSpPr/>
          <p:nvPr/>
        </p:nvSpPr>
        <p:spPr>
          <a:xfrm>
            <a:off x="422825" y="1666340"/>
            <a:ext cx="8298300" cy="512400"/>
          </a:xfrm>
          <a:prstGeom prst="rect">
            <a:avLst/>
          </a:prstGeom>
          <a:solidFill>
            <a:srgbClr val="4472C4"/>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 sz="1800" u="none" cap="none" strike="noStrike">
                <a:solidFill>
                  <a:srgbClr val="FFFFFF"/>
                </a:solidFill>
                <a:latin typeface="Calibri"/>
                <a:ea typeface="Calibri"/>
                <a:cs typeface="Calibri"/>
                <a:sym typeface="Calibri"/>
              </a:rPr>
              <a:t>External Interfaces – Proxy Servics </a:t>
            </a:r>
            <a:endParaRPr/>
          </a:p>
        </p:txBody>
      </p:sp>
      <p:sp>
        <p:nvSpPr>
          <p:cNvPr id="217" name="Google Shape;217;p26"/>
          <p:cNvSpPr/>
          <p:nvPr/>
        </p:nvSpPr>
        <p:spPr>
          <a:xfrm>
            <a:off x="422825" y="2186095"/>
            <a:ext cx="8298300" cy="701100"/>
          </a:xfrm>
          <a:prstGeom prst="rect">
            <a:avLst/>
          </a:prstGeom>
          <a:solidFill>
            <a:srgbClr val="5B9BD5"/>
          </a:solidFill>
          <a:ln cap="flat" cmpd="sng" w="25400">
            <a:solidFill>
              <a:srgbClr val="42719B"/>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 sz="1800" u="none" cap="none" strike="noStrike">
                <a:solidFill>
                  <a:srgbClr val="FFFFFF"/>
                </a:solidFill>
                <a:latin typeface="Calibri"/>
                <a:ea typeface="Calibri"/>
                <a:cs typeface="Calibri"/>
                <a:sym typeface="Calibri"/>
              </a:rPr>
              <a:t>Integration Logic </a:t>
            </a:r>
            <a:endParaRPr/>
          </a:p>
        </p:txBody>
      </p:sp>
      <p:sp>
        <p:nvSpPr>
          <p:cNvPr id="218" name="Google Shape;218;p26"/>
          <p:cNvSpPr/>
          <p:nvPr/>
        </p:nvSpPr>
        <p:spPr>
          <a:xfrm>
            <a:off x="422825" y="2894649"/>
            <a:ext cx="8298300" cy="487800"/>
          </a:xfrm>
          <a:prstGeom prst="rect">
            <a:avLst/>
          </a:prstGeom>
          <a:solidFill>
            <a:srgbClr val="4472C4"/>
          </a:solidFill>
          <a:ln cap="flat" cmpd="sng" w="25400">
            <a:solidFill>
              <a:srgbClr val="31538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800"/>
              <a:buFont typeface="Calibri"/>
              <a:buNone/>
            </a:pPr>
            <a:r>
              <a:rPr b="0" i="0" lang="en" sz="1800" u="none" cap="none" strike="noStrike">
                <a:solidFill>
                  <a:srgbClr val="FFFFFF"/>
                </a:solidFill>
                <a:latin typeface="Calibri"/>
                <a:ea typeface="Calibri"/>
                <a:cs typeface="Calibri"/>
                <a:sym typeface="Calibri"/>
              </a:rPr>
              <a:t>Internal Interfaces – Business Interfaces </a:t>
            </a:r>
            <a:endParaRPr/>
          </a:p>
        </p:txBody>
      </p:sp>
      <p:pic>
        <p:nvPicPr>
          <p:cNvPr descr="https://upload.wikimedia.org/wikipedia/commons/thumb/5/59/SAP_2011_logo.svg/200px-SAP_2011_logo.svg.png" id="219" name="Google Shape;219;p26"/>
          <p:cNvPicPr preferRelativeResize="0"/>
          <p:nvPr/>
        </p:nvPicPr>
        <p:blipFill rotWithShape="1">
          <a:blip r:embed="rId3">
            <a:alphaModFix/>
          </a:blip>
          <a:srcRect b="0" l="0" r="0" t="0"/>
          <a:stretch/>
        </p:blipFill>
        <p:spPr>
          <a:xfrm>
            <a:off x="6067990" y="3876412"/>
            <a:ext cx="1209030" cy="518260"/>
          </a:xfrm>
          <a:prstGeom prst="rect">
            <a:avLst/>
          </a:prstGeom>
          <a:noFill/>
          <a:ln>
            <a:noFill/>
          </a:ln>
        </p:spPr>
      </p:pic>
      <p:sp>
        <p:nvSpPr>
          <p:cNvPr id="220" name="Google Shape;220;p26"/>
          <p:cNvSpPr/>
          <p:nvPr/>
        </p:nvSpPr>
        <p:spPr>
          <a:xfrm>
            <a:off x="2631447" y="3821694"/>
            <a:ext cx="813600" cy="591000"/>
          </a:xfrm>
          <a:prstGeom prst="can">
            <a:avLst>
              <a:gd fmla="val 25000" name="adj"/>
            </a:avLst>
          </a:prstGeom>
          <a:solidFill>
            <a:srgbClr val="595959"/>
          </a:solidFill>
          <a:ln cap="flat" cmpd="sng" w="25400">
            <a:solidFill>
              <a:srgbClr val="40404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FFFFFF"/>
              </a:buClr>
              <a:buSzPts val="1400"/>
              <a:buFont typeface="Arial"/>
              <a:buNone/>
            </a:pPr>
            <a:r>
              <a:t/>
            </a:r>
            <a:endParaRPr b="0" i="0" sz="1600" u="none" cap="none" strike="noStrike">
              <a:solidFill>
                <a:srgbClr val="FFFFFF"/>
              </a:solidFill>
              <a:latin typeface="Arial"/>
              <a:ea typeface="Arial"/>
              <a:cs typeface="Arial"/>
              <a:sym typeface="Arial"/>
            </a:endParaRPr>
          </a:p>
        </p:txBody>
      </p:sp>
      <p:pic>
        <p:nvPicPr>
          <p:cNvPr id="221" name="Google Shape;221;p26"/>
          <p:cNvPicPr preferRelativeResize="0"/>
          <p:nvPr/>
        </p:nvPicPr>
        <p:blipFill rotWithShape="1">
          <a:blip r:embed="rId4">
            <a:alphaModFix/>
          </a:blip>
          <a:srcRect b="0" l="0" r="0" t="0"/>
          <a:stretch/>
        </p:blipFill>
        <p:spPr>
          <a:xfrm>
            <a:off x="6566744" y="3410145"/>
            <a:ext cx="105761" cy="387068"/>
          </a:xfrm>
          <a:prstGeom prst="rect">
            <a:avLst/>
          </a:prstGeom>
          <a:noFill/>
          <a:ln>
            <a:noFill/>
          </a:ln>
        </p:spPr>
      </p:pic>
      <p:pic>
        <p:nvPicPr>
          <p:cNvPr id="222" name="Google Shape;222;p26"/>
          <p:cNvPicPr preferRelativeResize="0"/>
          <p:nvPr/>
        </p:nvPicPr>
        <p:blipFill rotWithShape="1">
          <a:blip r:embed="rId5">
            <a:alphaModFix/>
          </a:blip>
          <a:srcRect b="0" l="0" r="0" t="0"/>
          <a:stretch/>
        </p:blipFill>
        <p:spPr>
          <a:xfrm>
            <a:off x="3777650" y="3894931"/>
            <a:ext cx="985438" cy="464957"/>
          </a:xfrm>
          <a:prstGeom prst="rect">
            <a:avLst/>
          </a:prstGeom>
          <a:noFill/>
          <a:ln>
            <a:noFill/>
          </a:ln>
        </p:spPr>
      </p:pic>
      <p:pic>
        <p:nvPicPr>
          <p:cNvPr id="223" name="Google Shape;223;p26"/>
          <p:cNvPicPr preferRelativeResize="0"/>
          <p:nvPr/>
        </p:nvPicPr>
        <p:blipFill rotWithShape="1">
          <a:blip r:embed="rId6">
            <a:alphaModFix/>
          </a:blip>
          <a:srcRect b="0" l="0" r="0" t="0"/>
          <a:stretch/>
        </p:blipFill>
        <p:spPr>
          <a:xfrm>
            <a:off x="4973934" y="3914012"/>
            <a:ext cx="780854" cy="498713"/>
          </a:xfrm>
          <a:prstGeom prst="rect">
            <a:avLst/>
          </a:prstGeom>
          <a:noFill/>
          <a:ln>
            <a:noFill/>
          </a:ln>
        </p:spPr>
      </p:pic>
      <p:pic>
        <p:nvPicPr>
          <p:cNvPr id="224" name="Google Shape;224;p26"/>
          <p:cNvPicPr preferRelativeResize="0"/>
          <p:nvPr/>
        </p:nvPicPr>
        <p:blipFill rotWithShape="1">
          <a:blip r:embed="rId4">
            <a:alphaModFix/>
          </a:blip>
          <a:srcRect b="0" l="0" r="0" t="0"/>
          <a:stretch/>
        </p:blipFill>
        <p:spPr>
          <a:xfrm>
            <a:off x="5266107" y="3420838"/>
            <a:ext cx="105761" cy="387068"/>
          </a:xfrm>
          <a:prstGeom prst="rect">
            <a:avLst/>
          </a:prstGeom>
          <a:noFill/>
          <a:ln>
            <a:noFill/>
          </a:ln>
        </p:spPr>
      </p:pic>
      <p:pic>
        <p:nvPicPr>
          <p:cNvPr id="225" name="Google Shape;225;p26"/>
          <p:cNvPicPr preferRelativeResize="0"/>
          <p:nvPr/>
        </p:nvPicPr>
        <p:blipFill rotWithShape="1">
          <a:blip r:embed="rId4">
            <a:alphaModFix/>
          </a:blip>
          <a:srcRect b="0" l="0" r="0" t="0"/>
          <a:stretch/>
        </p:blipFill>
        <p:spPr>
          <a:xfrm>
            <a:off x="4205421" y="3418606"/>
            <a:ext cx="105761" cy="387068"/>
          </a:xfrm>
          <a:prstGeom prst="rect">
            <a:avLst/>
          </a:prstGeom>
          <a:noFill/>
          <a:ln>
            <a:noFill/>
          </a:ln>
        </p:spPr>
      </p:pic>
      <p:pic>
        <p:nvPicPr>
          <p:cNvPr id="226" name="Google Shape;226;p26"/>
          <p:cNvPicPr preferRelativeResize="0"/>
          <p:nvPr/>
        </p:nvPicPr>
        <p:blipFill rotWithShape="1">
          <a:blip r:embed="rId4">
            <a:alphaModFix/>
          </a:blip>
          <a:srcRect b="0" l="0" r="0" t="0"/>
          <a:stretch/>
        </p:blipFill>
        <p:spPr>
          <a:xfrm>
            <a:off x="2971722" y="3410040"/>
            <a:ext cx="105761" cy="387068"/>
          </a:xfrm>
          <a:prstGeom prst="rect">
            <a:avLst/>
          </a:prstGeom>
          <a:noFill/>
          <a:ln>
            <a:noFill/>
          </a:ln>
        </p:spPr>
      </p:pic>
      <p:pic>
        <p:nvPicPr>
          <p:cNvPr descr="http://www.winboard.org/artikel-attachments/66513d1370425936-large-oracle-logo.jpg" id="227" name="Google Shape;227;p26"/>
          <p:cNvPicPr preferRelativeResize="0"/>
          <p:nvPr/>
        </p:nvPicPr>
        <p:blipFill rotWithShape="1">
          <a:blip r:embed="rId7">
            <a:alphaModFix/>
          </a:blip>
          <a:srcRect b="0" l="0" r="0" t="0"/>
          <a:stretch/>
        </p:blipFill>
        <p:spPr>
          <a:xfrm>
            <a:off x="2700691" y="4093855"/>
            <a:ext cx="676364" cy="161024"/>
          </a:xfrm>
          <a:prstGeom prst="rect">
            <a:avLst/>
          </a:prstGeom>
          <a:noFill/>
          <a:ln>
            <a:noFill/>
          </a:ln>
        </p:spPr>
      </p:pic>
      <p:sp>
        <p:nvSpPr>
          <p:cNvPr id="228" name="Google Shape;228;p26"/>
          <p:cNvSpPr/>
          <p:nvPr/>
        </p:nvSpPr>
        <p:spPr>
          <a:xfrm>
            <a:off x="7491854" y="3801499"/>
            <a:ext cx="813600" cy="591000"/>
          </a:xfrm>
          <a:prstGeom prst="can">
            <a:avLst>
              <a:gd fmla="val 25000" name="adj"/>
            </a:avLst>
          </a:prstGeom>
          <a:solidFill>
            <a:srgbClr val="595959"/>
          </a:solidFill>
          <a:ln cap="flat" cmpd="sng" w="25400">
            <a:solidFill>
              <a:srgbClr val="404040"/>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30000"/>
              </a:lnSpc>
              <a:spcBef>
                <a:spcPts val="0"/>
              </a:spcBef>
              <a:spcAft>
                <a:spcPts val="0"/>
              </a:spcAft>
              <a:buClr>
                <a:srgbClr val="000000"/>
              </a:buClr>
              <a:buSzPts val="1600"/>
              <a:buFont typeface="Calibri"/>
              <a:buNone/>
            </a:pPr>
            <a:r>
              <a:t/>
            </a:r>
            <a:endParaRPr b="0" i="0" sz="1600" u="none" cap="none" strike="noStrike">
              <a:solidFill>
                <a:srgbClr val="FFFFFF"/>
              </a:solidFill>
              <a:latin typeface="Arial"/>
              <a:ea typeface="Arial"/>
              <a:cs typeface="Arial"/>
              <a:sym typeface="Arial"/>
            </a:endParaRPr>
          </a:p>
        </p:txBody>
      </p:sp>
      <p:pic>
        <p:nvPicPr>
          <p:cNvPr id="229" name="Google Shape;229;p26"/>
          <p:cNvPicPr preferRelativeResize="0"/>
          <p:nvPr/>
        </p:nvPicPr>
        <p:blipFill rotWithShape="1">
          <a:blip r:embed="rId8">
            <a:alphaModFix/>
          </a:blip>
          <a:srcRect b="0" l="0" r="0" t="0"/>
          <a:stretch/>
        </p:blipFill>
        <p:spPr>
          <a:xfrm>
            <a:off x="7635144" y="4037269"/>
            <a:ext cx="533200" cy="239447"/>
          </a:xfrm>
          <a:prstGeom prst="rect">
            <a:avLst/>
          </a:prstGeom>
          <a:noFill/>
          <a:ln>
            <a:noFill/>
          </a:ln>
        </p:spPr>
      </p:pic>
      <p:pic>
        <p:nvPicPr>
          <p:cNvPr id="230" name="Google Shape;230;p26"/>
          <p:cNvPicPr preferRelativeResize="0"/>
          <p:nvPr/>
        </p:nvPicPr>
        <p:blipFill rotWithShape="1">
          <a:blip r:embed="rId4">
            <a:alphaModFix/>
          </a:blip>
          <a:srcRect b="0" l="0" r="0" t="0"/>
          <a:stretch/>
        </p:blipFill>
        <p:spPr>
          <a:xfrm>
            <a:off x="7867381" y="3399116"/>
            <a:ext cx="105761" cy="387068"/>
          </a:xfrm>
          <a:prstGeom prst="rect">
            <a:avLst/>
          </a:prstGeom>
          <a:noFill/>
          <a:ln>
            <a:noFill/>
          </a:ln>
        </p:spPr>
      </p:pic>
      <p:pic>
        <p:nvPicPr>
          <p:cNvPr id="231" name="Google Shape;231;p26"/>
          <p:cNvPicPr preferRelativeResize="0"/>
          <p:nvPr/>
        </p:nvPicPr>
        <p:blipFill rotWithShape="1">
          <a:blip r:embed="rId9">
            <a:alphaModFix/>
          </a:blip>
          <a:srcRect b="39109" l="0" r="0" t="37194"/>
          <a:stretch/>
        </p:blipFill>
        <p:spPr>
          <a:xfrm>
            <a:off x="692701" y="3900200"/>
            <a:ext cx="1660976" cy="393600"/>
          </a:xfrm>
          <a:prstGeom prst="rect">
            <a:avLst/>
          </a:prstGeom>
          <a:noFill/>
          <a:ln>
            <a:noFill/>
          </a:ln>
        </p:spPr>
      </p:pic>
      <p:pic>
        <p:nvPicPr>
          <p:cNvPr id="232" name="Google Shape;232;p26"/>
          <p:cNvPicPr preferRelativeResize="0"/>
          <p:nvPr/>
        </p:nvPicPr>
        <p:blipFill rotWithShape="1">
          <a:blip r:embed="rId4">
            <a:alphaModFix/>
          </a:blip>
          <a:srcRect b="0" l="0" r="0" t="0"/>
          <a:stretch/>
        </p:blipFill>
        <p:spPr>
          <a:xfrm>
            <a:off x="1523922" y="3410040"/>
            <a:ext cx="105761" cy="3870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6" name="Shape 236"/>
        <p:cNvGrpSpPr/>
        <p:nvPr/>
      </p:nvGrpSpPr>
      <p:grpSpPr>
        <a:xfrm>
          <a:off x="0" y="0"/>
          <a:ext cx="0" cy="0"/>
          <a:chOff x="0" y="0"/>
          <a:chExt cx="0" cy="0"/>
        </a:xfrm>
      </p:grpSpPr>
      <p:sp>
        <p:nvSpPr>
          <p:cNvPr id="237" name="Google Shape;237;p27"/>
          <p:cNvSpPr txBox="1"/>
          <p:nvPr>
            <p:ph type="title"/>
          </p:nvPr>
        </p:nvSpPr>
        <p:spPr>
          <a:xfrm>
            <a:off x="311700" y="445025"/>
            <a:ext cx="8520600" cy="5727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000000"/>
              </a:buClr>
              <a:buSzPts val="3300"/>
              <a:buFont typeface="Calibri"/>
              <a:buNone/>
            </a:pPr>
            <a:r>
              <a:rPr b="0" i="0" lang="en" sz="3300" u="none" cap="none" strike="noStrike">
                <a:solidFill>
                  <a:srgbClr val="000000"/>
                </a:solidFill>
                <a:latin typeface="Calibri"/>
                <a:ea typeface="Calibri"/>
                <a:cs typeface="Calibri"/>
                <a:sym typeface="Calibri"/>
              </a:rPr>
              <a:t>Limited and expensive Scalability</a:t>
            </a:r>
            <a:endParaRPr/>
          </a:p>
        </p:txBody>
      </p:sp>
      <p:pic>
        <p:nvPicPr>
          <p:cNvPr id="238" name="Google Shape;238;p27"/>
          <p:cNvPicPr preferRelativeResize="0"/>
          <p:nvPr/>
        </p:nvPicPr>
        <p:blipFill rotWithShape="1">
          <a:blip r:embed="rId3">
            <a:alphaModFix/>
          </a:blip>
          <a:srcRect b="0" l="0" r="0" t="0"/>
          <a:stretch/>
        </p:blipFill>
        <p:spPr>
          <a:xfrm>
            <a:off x="1668706" y="1787794"/>
            <a:ext cx="1350000" cy="1350000"/>
          </a:xfrm>
          <a:prstGeom prst="rect">
            <a:avLst/>
          </a:prstGeom>
          <a:noFill/>
          <a:ln>
            <a:noFill/>
          </a:ln>
        </p:spPr>
      </p:pic>
      <p:pic>
        <p:nvPicPr>
          <p:cNvPr id="239" name="Google Shape;239;p27"/>
          <p:cNvPicPr preferRelativeResize="0"/>
          <p:nvPr/>
        </p:nvPicPr>
        <p:blipFill rotWithShape="1">
          <a:blip r:embed="rId3">
            <a:alphaModFix/>
          </a:blip>
          <a:srcRect b="0" l="0" r="0" t="0"/>
          <a:stretch/>
        </p:blipFill>
        <p:spPr>
          <a:xfrm>
            <a:off x="3810336" y="1787794"/>
            <a:ext cx="1350000" cy="1350000"/>
          </a:xfrm>
          <a:prstGeom prst="rect">
            <a:avLst/>
          </a:prstGeom>
          <a:noFill/>
          <a:ln>
            <a:noFill/>
          </a:ln>
        </p:spPr>
      </p:pic>
      <p:grpSp>
        <p:nvGrpSpPr>
          <p:cNvPr id="240" name="Google Shape;240;p27"/>
          <p:cNvGrpSpPr/>
          <p:nvPr/>
        </p:nvGrpSpPr>
        <p:grpSpPr>
          <a:xfrm>
            <a:off x="1181100" y="1315021"/>
            <a:ext cx="6743700" cy="278100"/>
            <a:chOff x="0" y="0"/>
            <a:chExt cx="8991600" cy="370800"/>
          </a:xfrm>
        </p:grpSpPr>
        <p:sp>
          <p:nvSpPr>
            <p:cNvPr id="241" name="Google Shape;241;p27"/>
            <p:cNvSpPr/>
            <p:nvPr/>
          </p:nvSpPr>
          <p:spPr>
            <a:xfrm>
              <a:off x="0" y="2538"/>
              <a:ext cx="8991600" cy="365700"/>
            </a:xfrm>
            <a:prstGeom prst="rect">
              <a:avLst/>
            </a:prstGeom>
            <a:solidFill>
              <a:srgbClr val="BFBFBF"/>
            </a:solidFill>
            <a:ln cap="flat" cmpd="sng" w="25400">
              <a:solidFill>
                <a:srgbClr val="203864"/>
              </a:solidFill>
              <a:prstDash val="solid"/>
              <a:round/>
              <a:headEnd len="sm" w="sm" type="none"/>
              <a:tailEnd len="sm" w="sm" type="none"/>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p:txBody>
        </p:sp>
        <p:sp>
          <p:nvSpPr>
            <p:cNvPr id="242" name="Google Shape;242;p27"/>
            <p:cNvSpPr/>
            <p:nvPr/>
          </p:nvSpPr>
          <p:spPr>
            <a:xfrm>
              <a:off x="0" y="0"/>
              <a:ext cx="8991600" cy="370800"/>
            </a:xfrm>
            <a:prstGeom prst="rect">
              <a:avLst/>
            </a:prstGeom>
            <a:noFill/>
            <a:ln>
              <a:noFill/>
            </a:ln>
          </p:spPr>
          <p:txBody>
            <a:bodyPr anchorCtr="0" anchor="ctr" bIns="34275" lIns="34275" spcFirstLastPara="1" rIns="34275" wrap="square" tIns="34275">
              <a:noAutofit/>
            </a:bodyPr>
            <a:lstStyle/>
            <a:p>
              <a:pPr indent="0" lvl="0" marL="0" marR="0" rtl="0" algn="ctr">
                <a:lnSpc>
                  <a:spcPct val="100000"/>
                </a:lnSpc>
                <a:spcBef>
                  <a:spcPts val="0"/>
                </a:spcBef>
                <a:spcAft>
                  <a:spcPts val="0"/>
                </a:spcAft>
                <a:buClr>
                  <a:srgbClr val="FFFFFF"/>
                </a:buClr>
                <a:buSzPts val="1400"/>
                <a:buFont typeface="Helvetica Neue"/>
                <a:buNone/>
              </a:pPr>
              <a:r>
                <a:rPr b="0" i="0" lang="en" sz="1400" u="none" cap="none" strike="noStrike">
                  <a:solidFill>
                    <a:srgbClr val="FFFFFF"/>
                  </a:solidFill>
                  <a:latin typeface="Helvetica Neue"/>
                  <a:ea typeface="Helvetica Neue"/>
                  <a:cs typeface="Helvetica Neue"/>
                  <a:sym typeface="Helvetica Neue"/>
                </a:rPr>
                <a:t>Loadbalancer</a:t>
              </a:r>
              <a:endParaRPr sz="1100"/>
            </a:p>
          </p:txBody>
        </p:sp>
      </p:grpSp>
      <p:sp>
        <p:nvSpPr>
          <p:cNvPr id="243" name="Google Shape;243;p27"/>
          <p:cNvSpPr/>
          <p:nvPr/>
        </p:nvSpPr>
        <p:spPr>
          <a:xfrm>
            <a:off x="2087920" y="3145878"/>
            <a:ext cx="491100" cy="268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ESB 1</a:t>
            </a:r>
            <a:endParaRPr sz="1100"/>
          </a:p>
        </p:txBody>
      </p:sp>
      <p:sp>
        <p:nvSpPr>
          <p:cNvPr id="244" name="Google Shape;244;p27"/>
          <p:cNvSpPr/>
          <p:nvPr/>
        </p:nvSpPr>
        <p:spPr>
          <a:xfrm>
            <a:off x="4249574" y="3145878"/>
            <a:ext cx="491100" cy="268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ESB 2</a:t>
            </a:r>
            <a:endParaRPr sz="1100"/>
          </a:p>
        </p:txBody>
      </p:sp>
      <p:pic>
        <p:nvPicPr>
          <p:cNvPr id="245" name="Google Shape;245;p27"/>
          <p:cNvPicPr preferRelativeResize="0"/>
          <p:nvPr/>
        </p:nvPicPr>
        <p:blipFill rotWithShape="1">
          <a:blip r:embed="rId3">
            <a:alphaModFix/>
          </a:blip>
          <a:srcRect b="0" l="0" r="0" t="0"/>
          <a:stretch/>
        </p:blipFill>
        <p:spPr>
          <a:xfrm>
            <a:off x="5951966" y="1787794"/>
            <a:ext cx="1350000" cy="1350000"/>
          </a:xfrm>
          <a:prstGeom prst="rect">
            <a:avLst/>
          </a:prstGeom>
          <a:noFill/>
          <a:ln>
            <a:noFill/>
          </a:ln>
        </p:spPr>
      </p:pic>
      <p:sp>
        <p:nvSpPr>
          <p:cNvPr id="246" name="Google Shape;246;p27"/>
          <p:cNvSpPr/>
          <p:nvPr/>
        </p:nvSpPr>
        <p:spPr>
          <a:xfrm>
            <a:off x="6364510" y="3093940"/>
            <a:ext cx="491100" cy="268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ESB 3</a:t>
            </a:r>
            <a:endParaRPr sz="1100"/>
          </a:p>
        </p:txBody>
      </p:sp>
      <p:sp>
        <p:nvSpPr>
          <p:cNvPr id="247" name="Google Shape;247;p27"/>
          <p:cNvSpPr/>
          <p:nvPr/>
        </p:nvSpPr>
        <p:spPr>
          <a:xfrm>
            <a:off x="1181100" y="1711594"/>
            <a:ext cx="6743700" cy="1774500"/>
          </a:xfrm>
          <a:prstGeom prst="rect">
            <a:avLst/>
          </a:prstGeom>
          <a:noFill/>
          <a:ln cap="flat" cmpd="sng" w="25400">
            <a:solidFill>
              <a:srgbClr val="203864"/>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Helvetica Neue"/>
              <a:ea typeface="Helvetica Neue"/>
              <a:cs typeface="Helvetica Neue"/>
              <a:sym typeface="Helvetica Neue"/>
            </a:endParaRPr>
          </a:p>
        </p:txBody>
      </p:sp>
      <p:pic>
        <p:nvPicPr>
          <p:cNvPr descr="https://upload.wikimedia.org/wikipedia/commons/thumb/5/59/SAP_2011_logo.svg/200px-SAP_2011_logo.svg.png" id="248" name="Google Shape;248;p27"/>
          <p:cNvPicPr preferRelativeResize="0"/>
          <p:nvPr/>
        </p:nvPicPr>
        <p:blipFill rotWithShape="1">
          <a:blip r:embed="rId4">
            <a:alphaModFix/>
          </a:blip>
          <a:srcRect b="0" l="0" r="0" t="0"/>
          <a:stretch/>
        </p:blipFill>
        <p:spPr>
          <a:xfrm>
            <a:off x="5817311" y="3983578"/>
            <a:ext cx="988236" cy="485776"/>
          </a:xfrm>
          <a:prstGeom prst="rect">
            <a:avLst/>
          </a:prstGeom>
          <a:noFill/>
          <a:ln>
            <a:noFill/>
          </a:ln>
        </p:spPr>
      </p:pic>
      <p:grpSp>
        <p:nvGrpSpPr>
          <p:cNvPr id="249" name="Google Shape;249;p27"/>
          <p:cNvGrpSpPr/>
          <p:nvPr/>
        </p:nvGrpSpPr>
        <p:grpSpPr>
          <a:xfrm>
            <a:off x="3008356" y="3932289"/>
            <a:ext cx="665100" cy="553999"/>
            <a:chOff x="-1" y="-1"/>
            <a:chExt cx="886800" cy="738666"/>
          </a:xfrm>
        </p:grpSpPr>
        <p:sp>
          <p:nvSpPr>
            <p:cNvPr id="250" name="Google Shape;250;p27"/>
            <p:cNvSpPr/>
            <p:nvPr/>
          </p:nvSpPr>
          <p:spPr>
            <a:xfrm>
              <a:off x="-1" y="-1"/>
              <a:ext cx="886680" cy="738666"/>
            </a:xfrm>
            <a:custGeom>
              <a:rect b="b" l="l" r="r" t="t"/>
              <a:pathLst>
                <a:path extrusionOk="0" h="21600" w="2160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595959"/>
            </a:solidFill>
            <a:ln>
              <a:noFill/>
            </a:ln>
          </p:spPr>
          <p:txBody>
            <a:bodyPr anchorCtr="0" anchor="t" bIns="34275" lIns="34275" spcFirstLastPara="1" rIns="34275" wrap="square" tIns="34275">
              <a:noAutofit/>
            </a:bodyPr>
            <a:lstStyle/>
            <a:p>
              <a:pPr indent="0" lvl="0" marL="0" marR="0" rtl="0" algn="ctr">
                <a:lnSpc>
                  <a:spcPct val="130000"/>
                </a:lnSpc>
                <a:spcBef>
                  <a:spcPts val="0"/>
                </a:spcBef>
                <a:spcAft>
                  <a:spcPts val="0"/>
                </a:spcAft>
                <a:buClr>
                  <a:srgbClr val="FFFFFF"/>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51" name="Google Shape;251;p27"/>
            <p:cNvSpPr/>
            <p:nvPr/>
          </p:nvSpPr>
          <p:spPr>
            <a:xfrm>
              <a:off x="-1" y="-1"/>
              <a:ext cx="886800" cy="184800"/>
            </a:xfrm>
            <a:prstGeom prst="ellipse">
              <a:avLst/>
            </a:prstGeom>
            <a:solidFill>
              <a:srgbClr val="FFFFFF">
                <a:alpha val="40000"/>
              </a:srgbClr>
            </a:solidFill>
            <a:ln>
              <a:noFill/>
            </a:ln>
          </p:spPr>
          <p:txBody>
            <a:bodyPr anchorCtr="0" anchor="t" bIns="34275" lIns="34275" spcFirstLastPara="1" rIns="34275" wrap="square" tIns="34275">
              <a:noAutofit/>
            </a:bodyPr>
            <a:lstStyle/>
            <a:p>
              <a:pPr indent="0" lvl="0" marL="0" marR="0" rtl="0" algn="ctr">
                <a:lnSpc>
                  <a:spcPct val="130000"/>
                </a:lnSpc>
                <a:spcBef>
                  <a:spcPts val="0"/>
                </a:spcBef>
                <a:spcAft>
                  <a:spcPts val="0"/>
                </a:spcAft>
                <a:buClr>
                  <a:srgbClr val="FFFFFF"/>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52" name="Google Shape;252;p27"/>
            <p:cNvSpPr/>
            <p:nvPr/>
          </p:nvSpPr>
          <p:spPr>
            <a:xfrm>
              <a:off x="-1" y="-1"/>
              <a:ext cx="886680" cy="738666"/>
            </a:xfrm>
            <a:custGeom>
              <a:rect b="b" l="l" r="r" t="t"/>
              <a:pathLst>
                <a:path extrusionOk="0" h="21600" w="2160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cap="flat" cmpd="sng" w="25400">
              <a:solidFill>
                <a:srgbClr val="414141"/>
              </a:solidFill>
              <a:prstDash val="solid"/>
              <a:round/>
              <a:headEnd len="sm" w="sm" type="none"/>
              <a:tailEnd len="sm" w="sm" type="none"/>
            </a:ln>
          </p:spPr>
          <p:txBody>
            <a:bodyPr anchorCtr="0" anchor="t" bIns="34275" lIns="34275" spcFirstLastPara="1" rIns="34275" wrap="square" tIns="34275">
              <a:noAutofit/>
            </a:bodyPr>
            <a:lstStyle/>
            <a:p>
              <a:pPr indent="0" lvl="0" marL="0" marR="0" rtl="0" algn="ctr">
                <a:lnSpc>
                  <a:spcPct val="130000"/>
                </a:lnSpc>
                <a:spcBef>
                  <a:spcPts val="0"/>
                </a:spcBef>
                <a:spcAft>
                  <a:spcPts val="0"/>
                </a:spcAft>
                <a:buClr>
                  <a:srgbClr val="FFFFFF"/>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53" name="Google Shape;253;p27"/>
            <p:cNvSpPr/>
            <p:nvPr/>
          </p:nvSpPr>
          <p:spPr>
            <a:xfrm>
              <a:off x="-1" y="184660"/>
              <a:ext cx="886800" cy="307200"/>
            </a:xfrm>
            <a:prstGeom prst="rect">
              <a:avLst/>
            </a:prstGeom>
            <a:noFill/>
            <a:ln>
              <a:noFill/>
            </a:ln>
          </p:spPr>
          <p:txBody>
            <a:bodyPr anchorCtr="0" anchor="t" bIns="34275" lIns="34275" spcFirstLastPara="1" rIns="34275" wrap="square" tIns="34275">
              <a:noAutofit/>
            </a:bodyPr>
            <a:lstStyle/>
            <a:p>
              <a:pPr indent="0" lvl="0" marL="0" marR="0" rtl="0" algn="ctr">
                <a:lnSpc>
                  <a:spcPct val="130000"/>
                </a:lnSpc>
                <a:spcBef>
                  <a:spcPts val="0"/>
                </a:spcBef>
                <a:spcAft>
                  <a:spcPts val="0"/>
                </a:spcAft>
                <a:buClr>
                  <a:srgbClr val="FFFFFF"/>
                </a:buClr>
                <a:buSzPts val="1100"/>
                <a:buFont typeface="Arial"/>
                <a:buNone/>
              </a:pPr>
              <a:r>
                <a:t/>
              </a:r>
              <a:endParaRPr sz="1100"/>
            </a:p>
          </p:txBody>
        </p:sp>
      </p:grpSp>
      <p:pic>
        <p:nvPicPr>
          <p:cNvPr id="254" name="Google Shape;254;p27"/>
          <p:cNvPicPr preferRelativeResize="0"/>
          <p:nvPr/>
        </p:nvPicPr>
        <p:blipFill rotWithShape="1">
          <a:blip r:embed="rId5">
            <a:alphaModFix/>
          </a:blip>
          <a:srcRect b="0" l="0" r="0" t="0"/>
          <a:stretch/>
        </p:blipFill>
        <p:spPr>
          <a:xfrm>
            <a:off x="6224981" y="3546538"/>
            <a:ext cx="86447" cy="362806"/>
          </a:xfrm>
          <a:prstGeom prst="rect">
            <a:avLst/>
          </a:prstGeom>
          <a:noFill/>
          <a:ln>
            <a:noFill/>
          </a:ln>
        </p:spPr>
      </p:pic>
      <p:pic>
        <p:nvPicPr>
          <p:cNvPr id="255" name="Google Shape;255;p27"/>
          <p:cNvPicPr preferRelativeResize="0"/>
          <p:nvPr/>
        </p:nvPicPr>
        <p:blipFill rotWithShape="1">
          <a:blip r:embed="rId6">
            <a:alphaModFix/>
          </a:blip>
          <a:srcRect b="0" l="0" r="0" t="0"/>
          <a:stretch/>
        </p:blipFill>
        <p:spPr>
          <a:xfrm>
            <a:off x="3945237" y="4000937"/>
            <a:ext cx="805476" cy="435814"/>
          </a:xfrm>
          <a:prstGeom prst="rect">
            <a:avLst/>
          </a:prstGeom>
          <a:noFill/>
          <a:ln>
            <a:noFill/>
          </a:ln>
        </p:spPr>
      </p:pic>
      <p:pic>
        <p:nvPicPr>
          <p:cNvPr id="256" name="Google Shape;256;p27"/>
          <p:cNvPicPr preferRelativeResize="0"/>
          <p:nvPr/>
        </p:nvPicPr>
        <p:blipFill rotWithShape="1">
          <a:blip r:embed="rId7">
            <a:alphaModFix/>
          </a:blip>
          <a:srcRect b="0" l="0" r="0" t="0"/>
          <a:stretch/>
        </p:blipFill>
        <p:spPr>
          <a:xfrm>
            <a:off x="4923053" y="4018822"/>
            <a:ext cx="638254" cy="467453"/>
          </a:xfrm>
          <a:prstGeom prst="rect">
            <a:avLst/>
          </a:prstGeom>
          <a:noFill/>
          <a:ln>
            <a:noFill/>
          </a:ln>
        </p:spPr>
      </p:pic>
      <p:pic>
        <p:nvPicPr>
          <p:cNvPr id="257" name="Google Shape;257;p27"/>
          <p:cNvPicPr preferRelativeResize="0"/>
          <p:nvPr/>
        </p:nvPicPr>
        <p:blipFill rotWithShape="1">
          <a:blip r:embed="rId5">
            <a:alphaModFix/>
          </a:blip>
          <a:srcRect b="0" l="0" r="0" t="0"/>
          <a:stretch/>
        </p:blipFill>
        <p:spPr>
          <a:xfrm>
            <a:off x="5161870" y="3556561"/>
            <a:ext cx="86447" cy="362806"/>
          </a:xfrm>
          <a:prstGeom prst="rect">
            <a:avLst/>
          </a:prstGeom>
          <a:noFill/>
          <a:ln>
            <a:noFill/>
          </a:ln>
        </p:spPr>
      </p:pic>
      <p:pic>
        <p:nvPicPr>
          <p:cNvPr id="258" name="Google Shape;258;p27"/>
          <p:cNvPicPr preferRelativeResize="0"/>
          <p:nvPr/>
        </p:nvPicPr>
        <p:blipFill rotWithShape="1">
          <a:blip r:embed="rId5">
            <a:alphaModFix/>
          </a:blip>
          <a:srcRect b="0" l="0" r="0" t="0"/>
          <a:stretch/>
        </p:blipFill>
        <p:spPr>
          <a:xfrm>
            <a:off x="4294888" y="3554467"/>
            <a:ext cx="86447" cy="362806"/>
          </a:xfrm>
          <a:prstGeom prst="rect">
            <a:avLst/>
          </a:prstGeom>
          <a:noFill/>
          <a:ln>
            <a:noFill/>
          </a:ln>
        </p:spPr>
      </p:pic>
      <p:pic>
        <p:nvPicPr>
          <p:cNvPr id="259" name="Google Shape;259;p27"/>
          <p:cNvPicPr preferRelativeResize="0"/>
          <p:nvPr/>
        </p:nvPicPr>
        <p:blipFill rotWithShape="1">
          <a:blip r:embed="rId5">
            <a:alphaModFix/>
          </a:blip>
          <a:srcRect b="0" l="0" r="0" t="0"/>
          <a:stretch/>
        </p:blipFill>
        <p:spPr>
          <a:xfrm>
            <a:off x="3348774" y="3546439"/>
            <a:ext cx="86447" cy="362806"/>
          </a:xfrm>
          <a:prstGeom prst="rect">
            <a:avLst/>
          </a:prstGeom>
          <a:noFill/>
          <a:ln>
            <a:noFill/>
          </a:ln>
        </p:spPr>
      </p:pic>
      <p:pic>
        <p:nvPicPr>
          <p:cNvPr descr="http://www.winboard.org/artikel-attachments/66513d1370425936-large-oracle-logo.jpg" id="260" name="Google Shape;260;p27"/>
          <p:cNvPicPr preferRelativeResize="0"/>
          <p:nvPr/>
        </p:nvPicPr>
        <p:blipFill rotWithShape="1">
          <a:blip r:embed="rId8">
            <a:alphaModFix/>
          </a:blip>
          <a:srcRect b="0" l="0" r="0" t="0"/>
          <a:stretch/>
        </p:blipFill>
        <p:spPr>
          <a:xfrm>
            <a:off x="3069820" y="4180090"/>
            <a:ext cx="552845" cy="150932"/>
          </a:xfrm>
          <a:prstGeom prst="rect">
            <a:avLst/>
          </a:prstGeom>
          <a:noFill/>
          <a:ln>
            <a:noFill/>
          </a:ln>
        </p:spPr>
      </p:pic>
      <p:grpSp>
        <p:nvGrpSpPr>
          <p:cNvPr id="261" name="Google Shape;261;p27"/>
          <p:cNvGrpSpPr/>
          <p:nvPr/>
        </p:nvGrpSpPr>
        <p:grpSpPr>
          <a:xfrm>
            <a:off x="6981144" y="3913360"/>
            <a:ext cx="665100" cy="553999"/>
            <a:chOff x="-1" y="-1"/>
            <a:chExt cx="886800" cy="738666"/>
          </a:xfrm>
        </p:grpSpPr>
        <p:sp>
          <p:nvSpPr>
            <p:cNvPr id="262" name="Google Shape;262;p27"/>
            <p:cNvSpPr/>
            <p:nvPr/>
          </p:nvSpPr>
          <p:spPr>
            <a:xfrm>
              <a:off x="-1" y="-1"/>
              <a:ext cx="886680" cy="738666"/>
            </a:xfrm>
            <a:custGeom>
              <a:rect b="b" l="l" r="r" t="t"/>
              <a:pathLst>
                <a:path extrusionOk="0" h="21600" w="21600">
                  <a:moveTo>
                    <a:pt x="0" y="2700"/>
                  </a:move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close/>
                </a:path>
              </a:pathLst>
            </a:custGeom>
            <a:solidFill>
              <a:srgbClr val="595959"/>
            </a:solidFill>
            <a:ln>
              <a:noFill/>
            </a:ln>
          </p:spPr>
          <p:txBody>
            <a:bodyPr anchorCtr="0" anchor="t" bIns="34275" lIns="34275" spcFirstLastPara="1" rIns="34275" wrap="square" tIns="34275">
              <a:noAutofit/>
            </a:bodyPr>
            <a:lstStyle/>
            <a:p>
              <a:pPr indent="0" lvl="0" marL="0" marR="0" rtl="0" algn="ctr">
                <a:lnSpc>
                  <a:spcPct val="130000"/>
                </a:lnSpc>
                <a:spcBef>
                  <a:spcPts val="0"/>
                </a:spcBef>
                <a:spcAft>
                  <a:spcPts val="0"/>
                </a:spcAft>
                <a:buClr>
                  <a:srgbClr val="FFFFFF"/>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63" name="Google Shape;263;p27"/>
            <p:cNvSpPr/>
            <p:nvPr/>
          </p:nvSpPr>
          <p:spPr>
            <a:xfrm>
              <a:off x="-1" y="-1"/>
              <a:ext cx="886800" cy="184800"/>
            </a:xfrm>
            <a:prstGeom prst="ellipse">
              <a:avLst/>
            </a:prstGeom>
            <a:solidFill>
              <a:srgbClr val="FFFFFF">
                <a:alpha val="40000"/>
              </a:srgbClr>
            </a:solidFill>
            <a:ln>
              <a:noFill/>
            </a:ln>
          </p:spPr>
          <p:txBody>
            <a:bodyPr anchorCtr="0" anchor="t" bIns="34275" lIns="34275" spcFirstLastPara="1" rIns="34275" wrap="square" tIns="34275">
              <a:noAutofit/>
            </a:bodyPr>
            <a:lstStyle/>
            <a:p>
              <a:pPr indent="0" lvl="0" marL="0" marR="0" rtl="0" algn="ctr">
                <a:lnSpc>
                  <a:spcPct val="130000"/>
                </a:lnSpc>
                <a:spcBef>
                  <a:spcPts val="0"/>
                </a:spcBef>
                <a:spcAft>
                  <a:spcPts val="0"/>
                </a:spcAft>
                <a:buClr>
                  <a:srgbClr val="FFFFFF"/>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sp>
          <p:nvSpPr>
            <p:cNvPr id="264" name="Google Shape;264;p27"/>
            <p:cNvSpPr/>
            <p:nvPr/>
          </p:nvSpPr>
          <p:spPr>
            <a:xfrm>
              <a:off x="-1" y="-1"/>
              <a:ext cx="886680" cy="738666"/>
            </a:xfrm>
            <a:custGeom>
              <a:rect b="b" l="l" r="r" t="t"/>
              <a:pathLst>
                <a:path extrusionOk="0" h="21600" w="21600">
                  <a:moveTo>
                    <a:pt x="21600" y="2700"/>
                  </a:moveTo>
                  <a:cubicBezTo>
                    <a:pt x="21600" y="4191"/>
                    <a:pt x="16765" y="5400"/>
                    <a:pt x="10800" y="5400"/>
                  </a:cubicBezTo>
                  <a:cubicBezTo>
                    <a:pt x="4835" y="5400"/>
                    <a:pt x="0" y="4191"/>
                    <a:pt x="0" y="2700"/>
                  </a:cubicBezTo>
                  <a:cubicBezTo>
                    <a:pt x="0" y="1209"/>
                    <a:pt x="4835" y="0"/>
                    <a:pt x="10800" y="0"/>
                  </a:cubicBezTo>
                  <a:cubicBezTo>
                    <a:pt x="16765" y="0"/>
                    <a:pt x="21600" y="1209"/>
                    <a:pt x="21600" y="2700"/>
                  </a:cubicBezTo>
                  <a:lnTo>
                    <a:pt x="21600" y="18900"/>
                  </a:lnTo>
                  <a:cubicBezTo>
                    <a:pt x="21600" y="20391"/>
                    <a:pt x="16765" y="21600"/>
                    <a:pt x="10800" y="21600"/>
                  </a:cubicBezTo>
                  <a:cubicBezTo>
                    <a:pt x="4835" y="21600"/>
                    <a:pt x="0" y="20391"/>
                    <a:pt x="0" y="18900"/>
                  </a:cubicBezTo>
                  <a:lnTo>
                    <a:pt x="0" y="2700"/>
                  </a:lnTo>
                </a:path>
              </a:pathLst>
            </a:custGeom>
            <a:noFill/>
            <a:ln cap="flat" cmpd="sng" w="25400">
              <a:solidFill>
                <a:srgbClr val="414141"/>
              </a:solidFill>
              <a:prstDash val="solid"/>
              <a:round/>
              <a:headEnd len="sm" w="sm" type="none"/>
              <a:tailEnd len="sm" w="sm" type="none"/>
            </a:ln>
          </p:spPr>
          <p:txBody>
            <a:bodyPr anchorCtr="0" anchor="t" bIns="34275" lIns="34275" spcFirstLastPara="1" rIns="34275" wrap="square" tIns="34275">
              <a:noAutofit/>
            </a:bodyPr>
            <a:lstStyle/>
            <a:p>
              <a:pPr indent="0" lvl="0" marL="0" marR="0" rtl="0" algn="ctr">
                <a:lnSpc>
                  <a:spcPct val="130000"/>
                </a:lnSpc>
                <a:spcBef>
                  <a:spcPts val="0"/>
                </a:spcBef>
                <a:spcAft>
                  <a:spcPts val="0"/>
                </a:spcAft>
                <a:buClr>
                  <a:srgbClr val="FFFFFF"/>
                </a:buClr>
                <a:buSzPts val="1400"/>
                <a:buFont typeface="Arial"/>
                <a:buNone/>
              </a:pPr>
              <a:r>
                <a:t/>
              </a:r>
              <a:endParaRPr b="0" i="0" sz="1400" u="none" cap="none" strike="noStrike">
                <a:solidFill>
                  <a:srgbClr val="000000"/>
                </a:solidFill>
                <a:latin typeface="Helvetica Neue"/>
                <a:ea typeface="Helvetica Neue"/>
                <a:cs typeface="Helvetica Neue"/>
                <a:sym typeface="Helvetica Neue"/>
              </a:endParaRPr>
            </a:p>
          </p:txBody>
        </p:sp>
      </p:grpSp>
      <p:pic>
        <p:nvPicPr>
          <p:cNvPr id="265" name="Google Shape;265;p27"/>
          <p:cNvPicPr preferRelativeResize="0"/>
          <p:nvPr/>
        </p:nvPicPr>
        <p:blipFill rotWithShape="1">
          <a:blip r:embed="rId9">
            <a:alphaModFix/>
          </a:blip>
          <a:srcRect b="0" l="0" r="0" t="0"/>
          <a:stretch/>
        </p:blipFill>
        <p:spPr>
          <a:xfrm>
            <a:off x="7098268" y="4105799"/>
            <a:ext cx="435827" cy="224438"/>
          </a:xfrm>
          <a:prstGeom prst="rect">
            <a:avLst/>
          </a:prstGeom>
          <a:noFill/>
          <a:ln>
            <a:noFill/>
          </a:ln>
        </p:spPr>
      </p:pic>
      <p:pic>
        <p:nvPicPr>
          <p:cNvPr id="266" name="Google Shape;266;p27"/>
          <p:cNvPicPr preferRelativeResize="0"/>
          <p:nvPr/>
        </p:nvPicPr>
        <p:blipFill rotWithShape="1">
          <a:blip r:embed="rId5">
            <a:alphaModFix/>
          </a:blip>
          <a:srcRect b="0" l="0" r="0" t="0"/>
          <a:stretch/>
        </p:blipFill>
        <p:spPr>
          <a:xfrm>
            <a:off x="7288093" y="3536200"/>
            <a:ext cx="86447" cy="362806"/>
          </a:xfrm>
          <a:prstGeom prst="rect">
            <a:avLst/>
          </a:prstGeom>
          <a:noFill/>
          <a:ln>
            <a:noFill/>
          </a:ln>
        </p:spPr>
      </p:pic>
      <p:sp>
        <p:nvSpPr>
          <p:cNvPr id="267" name="Google Shape;26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268" name="Google Shape;268;p27"/>
          <p:cNvPicPr preferRelativeResize="0"/>
          <p:nvPr/>
        </p:nvPicPr>
        <p:blipFill rotWithShape="1">
          <a:blip r:embed="rId10">
            <a:alphaModFix/>
          </a:blip>
          <a:srcRect b="39109" l="0" r="0" t="37194"/>
          <a:stretch/>
        </p:blipFill>
        <p:spPr>
          <a:xfrm>
            <a:off x="1302301" y="3900200"/>
            <a:ext cx="1660976" cy="393600"/>
          </a:xfrm>
          <a:prstGeom prst="rect">
            <a:avLst/>
          </a:prstGeom>
          <a:noFill/>
          <a:ln>
            <a:noFill/>
          </a:ln>
        </p:spPr>
      </p:pic>
      <p:pic>
        <p:nvPicPr>
          <p:cNvPr id="269" name="Google Shape;269;p27"/>
          <p:cNvPicPr preferRelativeResize="0"/>
          <p:nvPr/>
        </p:nvPicPr>
        <p:blipFill rotWithShape="1">
          <a:blip r:embed="rId11">
            <a:alphaModFix/>
          </a:blip>
          <a:srcRect b="0" l="0" r="0" t="0"/>
          <a:stretch/>
        </p:blipFill>
        <p:spPr>
          <a:xfrm>
            <a:off x="2133522" y="3562440"/>
            <a:ext cx="105761" cy="3870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3" name="Shape 273"/>
        <p:cNvGrpSpPr/>
        <p:nvPr/>
      </p:nvGrpSpPr>
      <p:grpSpPr>
        <a:xfrm>
          <a:off x="0" y="0"/>
          <a:ext cx="0" cy="0"/>
          <a:chOff x="0" y="0"/>
          <a:chExt cx="0" cy="0"/>
        </a:xfrm>
      </p:grpSpPr>
      <p:sp>
        <p:nvSpPr>
          <p:cNvPr id="274" name="Google Shape;274;p28"/>
          <p:cNvSpPr txBox="1"/>
          <p:nvPr>
            <p:ph type="title"/>
          </p:nvPr>
        </p:nvSpPr>
        <p:spPr>
          <a:xfrm>
            <a:off x="311700" y="445025"/>
            <a:ext cx="8520600" cy="5727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000000"/>
              </a:buClr>
              <a:buSzPts val="3300"/>
              <a:buFont typeface="Calibri"/>
              <a:buNone/>
            </a:pPr>
            <a:r>
              <a:rPr b="0" i="0" lang="en" sz="3300" u="none" cap="none" strike="noStrike">
                <a:solidFill>
                  <a:srgbClr val="000000"/>
                </a:solidFill>
                <a:latin typeface="Calibri"/>
                <a:ea typeface="Calibri"/>
                <a:cs typeface="Calibri"/>
                <a:sym typeface="Calibri"/>
              </a:rPr>
              <a:t>Caught in a technology Trap</a:t>
            </a:r>
            <a:endParaRPr/>
          </a:p>
        </p:txBody>
      </p:sp>
      <p:pic>
        <p:nvPicPr>
          <p:cNvPr id="275" name="Google Shape;275;p28"/>
          <p:cNvPicPr preferRelativeResize="0"/>
          <p:nvPr/>
        </p:nvPicPr>
        <p:blipFill rotWithShape="1">
          <a:blip r:embed="rId3">
            <a:alphaModFix/>
          </a:blip>
          <a:srcRect b="7354" l="3141" r="6858" t="5400"/>
          <a:stretch/>
        </p:blipFill>
        <p:spPr>
          <a:xfrm>
            <a:off x="812345" y="1387568"/>
            <a:ext cx="2479671" cy="1346107"/>
          </a:xfrm>
          <a:prstGeom prst="rect">
            <a:avLst/>
          </a:prstGeom>
          <a:noFill/>
          <a:ln>
            <a:noFill/>
          </a:ln>
        </p:spPr>
      </p:pic>
      <p:grpSp>
        <p:nvGrpSpPr>
          <p:cNvPr id="276" name="Google Shape;276;p28"/>
          <p:cNvGrpSpPr/>
          <p:nvPr/>
        </p:nvGrpSpPr>
        <p:grpSpPr>
          <a:xfrm>
            <a:off x="2855682" y="2162175"/>
            <a:ext cx="685800" cy="685800"/>
            <a:chOff x="0" y="0"/>
            <a:chExt cx="914400" cy="914400"/>
          </a:xfrm>
        </p:grpSpPr>
        <p:sp>
          <p:nvSpPr>
            <p:cNvPr id="277" name="Google Shape;277;p28"/>
            <p:cNvSpPr/>
            <p:nvPr/>
          </p:nvSpPr>
          <p:spPr>
            <a:xfrm>
              <a:off x="0" y="0"/>
              <a:ext cx="914400" cy="914400"/>
            </a:xfrm>
            <a:prstGeom prst="rect">
              <a:avLst/>
            </a:prstGeom>
            <a:solidFill>
              <a:srgbClr val="1F7767"/>
            </a:solidFill>
            <a:ln>
              <a:noFill/>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Helvetica Neue"/>
                <a:buNone/>
              </a:pPr>
              <a:r>
                <a:t/>
              </a:r>
              <a:endParaRPr b="0" i="0" sz="1400" u="none" cap="none" strike="noStrike">
                <a:solidFill>
                  <a:srgbClr val="000000"/>
                </a:solidFill>
                <a:latin typeface="Helvetica Neue"/>
                <a:ea typeface="Helvetica Neue"/>
                <a:cs typeface="Helvetica Neue"/>
                <a:sym typeface="Helvetica Neue"/>
              </a:endParaRPr>
            </a:p>
          </p:txBody>
        </p:sp>
        <p:pic>
          <p:nvPicPr>
            <p:cNvPr id="278" name="Google Shape;278;p28"/>
            <p:cNvPicPr preferRelativeResize="0"/>
            <p:nvPr/>
          </p:nvPicPr>
          <p:blipFill rotWithShape="1">
            <a:blip r:embed="rId4">
              <a:alphaModFix/>
            </a:blip>
            <a:srcRect b="0" l="0" r="0" t="0"/>
            <a:stretch/>
          </p:blipFill>
          <p:spPr>
            <a:xfrm>
              <a:off x="0" y="0"/>
              <a:ext cx="914400" cy="914400"/>
            </a:xfrm>
            <a:prstGeom prst="rect">
              <a:avLst/>
            </a:prstGeom>
            <a:noFill/>
            <a:ln>
              <a:noFill/>
            </a:ln>
          </p:spPr>
        </p:pic>
      </p:grpSp>
      <p:pic>
        <p:nvPicPr>
          <p:cNvPr descr="Image result for Mule ESB" id="279" name="Google Shape;279;p28"/>
          <p:cNvPicPr preferRelativeResize="0"/>
          <p:nvPr/>
        </p:nvPicPr>
        <p:blipFill rotWithShape="1">
          <a:blip r:embed="rId5">
            <a:alphaModFix/>
          </a:blip>
          <a:srcRect b="0" l="0" r="0" t="0"/>
          <a:stretch/>
        </p:blipFill>
        <p:spPr>
          <a:xfrm>
            <a:off x="6086475" y="1592705"/>
            <a:ext cx="2743200" cy="935832"/>
          </a:xfrm>
          <a:prstGeom prst="rect">
            <a:avLst/>
          </a:prstGeom>
          <a:noFill/>
          <a:ln>
            <a:noFill/>
          </a:ln>
        </p:spPr>
      </p:pic>
      <p:pic>
        <p:nvPicPr>
          <p:cNvPr id="280" name="Google Shape;280;p28"/>
          <p:cNvPicPr preferRelativeResize="0"/>
          <p:nvPr/>
        </p:nvPicPr>
        <p:blipFill rotWithShape="1">
          <a:blip r:embed="rId6">
            <a:alphaModFix/>
          </a:blip>
          <a:srcRect b="0" l="0" r="0" t="0"/>
          <a:stretch/>
        </p:blipFill>
        <p:spPr>
          <a:xfrm>
            <a:off x="3703407" y="1088981"/>
            <a:ext cx="2286001" cy="1128713"/>
          </a:xfrm>
          <a:prstGeom prst="rect">
            <a:avLst/>
          </a:prstGeom>
          <a:noFill/>
          <a:ln>
            <a:noFill/>
          </a:ln>
        </p:spPr>
      </p:pic>
      <p:sp>
        <p:nvSpPr>
          <p:cNvPr id="281" name="Google Shape;281;p28"/>
          <p:cNvSpPr/>
          <p:nvPr/>
        </p:nvSpPr>
        <p:spPr>
          <a:xfrm>
            <a:off x="2619375" y="2847974"/>
            <a:ext cx="1371600" cy="468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lang="en">
                <a:latin typeface="Calibri"/>
                <a:ea typeface="Calibri"/>
                <a:cs typeface="Calibri"/>
                <a:sym typeface="Calibri"/>
              </a:rPr>
              <a:t>Oracle </a:t>
            </a:r>
            <a:r>
              <a:rPr b="0" i="0" lang="en" sz="1400" u="none" cap="none" strike="noStrike">
                <a:solidFill>
                  <a:srgbClr val="000000"/>
                </a:solidFill>
                <a:latin typeface="Calibri"/>
                <a:ea typeface="Calibri"/>
                <a:cs typeface="Calibri"/>
                <a:sym typeface="Calibri"/>
              </a:rPr>
              <a:t>SOA Cloud Service</a:t>
            </a:r>
            <a:endParaRPr sz="1100"/>
          </a:p>
        </p:txBody>
      </p:sp>
      <p:sp>
        <p:nvSpPr>
          <p:cNvPr id="282" name="Google Shape;282;p28"/>
          <p:cNvSpPr/>
          <p:nvPr/>
        </p:nvSpPr>
        <p:spPr>
          <a:xfrm>
            <a:off x="628650" y="3505200"/>
            <a:ext cx="7886700" cy="1123800"/>
          </a:xfrm>
          <a:prstGeom prst="rect">
            <a:avLst/>
          </a:prstGeom>
          <a:solidFill>
            <a:srgbClr val="FFFFFF"/>
          </a:solidFill>
          <a:ln cap="flat" cmpd="sng" w="12700">
            <a:solidFill>
              <a:srgbClr val="000000"/>
            </a:solidFill>
            <a:prstDash val="solid"/>
            <a:miter lim="8000"/>
            <a:headEnd len="sm" w="sm" type="none"/>
            <a:tailEnd len="sm" w="sm" type="none"/>
          </a:ln>
        </p:spPr>
        <p:txBody>
          <a:bodyPr anchorCtr="0" anchor="ctr"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t/>
            </a:r>
            <a:endParaRPr b="0" i="0" sz="1400" u="none" cap="none" strike="noStrike">
              <a:solidFill>
                <a:srgbClr val="000000"/>
              </a:solidFill>
              <a:latin typeface="Helvetica Neue"/>
              <a:ea typeface="Helvetica Neue"/>
              <a:cs typeface="Helvetica Neue"/>
              <a:sym typeface="Helvetica Neue"/>
            </a:endParaRPr>
          </a:p>
        </p:txBody>
      </p:sp>
      <p:sp>
        <p:nvSpPr>
          <p:cNvPr id="283" name="Google Shape;283;p28"/>
          <p:cNvSpPr/>
          <p:nvPr/>
        </p:nvSpPr>
        <p:spPr>
          <a:xfrm>
            <a:off x="680579" y="3505199"/>
            <a:ext cx="1900800" cy="2688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alibri"/>
              <a:buNone/>
            </a:pPr>
            <a:r>
              <a:rPr b="0" i="0" lang="en" sz="1400" u="none" cap="none" strike="noStrike">
                <a:solidFill>
                  <a:srgbClr val="000000"/>
                </a:solidFill>
                <a:latin typeface="Calibri"/>
                <a:ea typeface="Calibri"/>
                <a:cs typeface="Calibri"/>
                <a:sym typeface="Calibri"/>
              </a:rPr>
              <a:t>Fixed Technologies Set</a:t>
            </a:r>
            <a:endParaRPr sz="1100"/>
          </a:p>
        </p:txBody>
      </p:sp>
      <p:pic>
        <p:nvPicPr>
          <p:cNvPr id="284" name="Google Shape;284;p28"/>
          <p:cNvPicPr preferRelativeResize="0"/>
          <p:nvPr/>
        </p:nvPicPr>
        <p:blipFill rotWithShape="1">
          <a:blip r:embed="rId7">
            <a:alphaModFix/>
          </a:blip>
          <a:srcRect b="0" l="0" r="0" t="0"/>
          <a:stretch/>
        </p:blipFill>
        <p:spPr>
          <a:xfrm>
            <a:off x="2386130" y="3712240"/>
            <a:ext cx="847725" cy="847725"/>
          </a:xfrm>
          <a:prstGeom prst="rect">
            <a:avLst/>
          </a:prstGeom>
          <a:noFill/>
          <a:ln>
            <a:noFill/>
          </a:ln>
        </p:spPr>
      </p:pic>
      <p:sp>
        <p:nvSpPr>
          <p:cNvPr id="285" name="Google Shape;285;p28"/>
          <p:cNvSpPr/>
          <p:nvPr/>
        </p:nvSpPr>
        <p:spPr>
          <a:xfrm>
            <a:off x="4731442" y="4297525"/>
            <a:ext cx="859500" cy="2781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1400"/>
              <a:buFont typeface="Courier"/>
              <a:buNone/>
            </a:pPr>
            <a:r>
              <a:rPr b="0" i="0" lang="en" sz="1400" u="none" cap="none" strike="noStrike">
                <a:solidFill>
                  <a:srgbClr val="000000"/>
                </a:solidFill>
                <a:latin typeface="Courier"/>
                <a:ea typeface="Courier"/>
                <a:cs typeface="Courier"/>
                <a:sym typeface="Courier"/>
              </a:rPr>
              <a:t>&lt;XML /&gt;</a:t>
            </a:r>
            <a:endParaRPr sz="1100"/>
          </a:p>
        </p:txBody>
      </p:sp>
      <p:sp>
        <p:nvSpPr>
          <p:cNvPr id="286" name="Google Shape;286;p28"/>
          <p:cNvSpPr/>
          <p:nvPr/>
        </p:nvSpPr>
        <p:spPr>
          <a:xfrm>
            <a:off x="5924872" y="3580334"/>
            <a:ext cx="1293600" cy="4686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 „dialect“:“JSON“</a:t>
            </a:r>
            <a:endParaRPr b="0" i="0" sz="1400" u="none" cap="none" strike="noStrike">
              <a:solidFill>
                <a:srgbClr val="000000"/>
              </a:solidFill>
              <a:latin typeface="Calibri"/>
              <a:ea typeface="Calibri"/>
              <a:cs typeface="Calibri"/>
              <a:sym typeface="Calibri"/>
            </a:endParaRPr>
          </a:p>
          <a:p>
            <a:pPr indent="0" lvl="0" marL="0" marR="0" rtl="0" algn="l">
              <a:lnSpc>
                <a:spcPct val="100000"/>
              </a:lnSpc>
              <a:spcBef>
                <a:spcPts val="0"/>
              </a:spcBef>
              <a:spcAft>
                <a:spcPts val="0"/>
              </a:spcAft>
              <a:buClr>
                <a:srgbClr val="000000"/>
              </a:buClr>
              <a:buSzPts val="900"/>
              <a:buFont typeface="Courier"/>
              <a:buNone/>
            </a:pPr>
            <a:r>
              <a:rPr b="0" i="0" lang="en" sz="900" u="none" cap="none" strike="noStrike">
                <a:solidFill>
                  <a:srgbClr val="000000"/>
                </a:solidFill>
                <a:latin typeface="Courier"/>
                <a:ea typeface="Courier"/>
                <a:cs typeface="Courier"/>
                <a:sym typeface="Courier"/>
              </a:rPr>
              <a:t>}</a:t>
            </a:r>
            <a:endParaRPr sz="1100"/>
          </a:p>
        </p:txBody>
      </p:sp>
      <p:pic>
        <p:nvPicPr>
          <p:cNvPr id="287" name="Google Shape;287;p28"/>
          <p:cNvPicPr preferRelativeResize="0"/>
          <p:nvPr/>
        </p:nvPicPr>
        <p:blipFill rotWithShape="1">
          <a:blip r:embed="rId8">
            <a:alphaModFix/>
          </a:blip>
          <a:srcRect b="0" l="0" r="0" t="0"/>
          <a:stretch/>
        </p:blipFill>
        <p:spPr>
          <a:xfrm>
            <a:off x="6064063" y="4136103"/>
            <a:ext cx="390526" cy="438420"/>
          </a:xfrm>
          <a:prstGeom prst="rect">
            <a:avLst/>
          </a:prstGeom>
          <a:noFill/>
          <a:ln>
            <a:noFill/>
          </a:ln>
        </p:spPr>
      </p:pic>
      <p:pic>
        <p:nvPicPr>
          <p:cNvPr id="288" name="Google Shape;288;p28"/>
          <p:cNvPicPr preferRelativeResize="0"/>
          <p:nvPr/>
        </p:nvPicPr>
        <p:blipFill rotWithShape="1">
          <a:blip r:embed="rId9">
            <a:alphaModFix/>
          </a:blip>
          <a:srcRect b="0" l="0" r="0" t="0"/>
          <a:stretch/>
        </p:blipFill>
        <p:spPr>
          <a:xfrm>
            <a:off x="7668917" y="3563054"/>
            <a:ext cx="438285" cy="438285"/>
          </a:xfrm>
          <a:prstGeom prst="rect">
            <a:avLst/>
          </a:prstGeom>
          <a:noFill/>
          <a:ln>
            <a:noFill/>
          </a:ln>
        </p:spPr>
      </p:pic>
      <p:pic>
        <p:nvPicPr>
          <p:cNvPr id="289" name="Google Shape;289;p28"/>
          <p:cNvPicPr preferRelativeResize="0"/>
          <p:nvPr/>
        </p:nvPicPr>
        <p:blipFill rotWithShape="1">
          <a:blip r:embed="rId10">
            <a:alphaModFix/>
          </a:blip>
          <a:srcRect b="0" l="0" r="0" t="0"/>
          <a:stretch/>
        </p:blipFill>
        <p:spPr>
          <a:xfrm>
            <a:off x="7078828" y="4106849"/>
            <a:ext cx="438150" cy="438150"/>
          </a:xfrm>
          <a:prstGeom prst="rect">
            <a:avLst/>
          </a:prstGeom>
          <a:noFill/>
          <a:ln>
            <a:noFill/>
          </a:ln>
        </p:spPr>
      </p:pic>
      <p:pic>
        <p:nvPicPr>
          <p:cNvPr id="290" name="Google Shape;290;p28"/>
          <p:cNvPicPr preferRelativeResize="0"/>
          <p:nvPr/>
        </p:nvPicPr>
        <p:blipFill rotWithShape="1">
          <a:blip r:embed="rId11">
            <a:alphaModFix/>
          </a:blip>
          <a:srcRect b="0" l="0" r="0" t="0"/>
          <a:stretch/>
        </p:blipFill>
        <p:spPr>
          <a:xfrm>
            <a:off x="4003300" y="3925150"/>
            <a:ext cx="541023" cy="541023"/>
          </a:xfrm>
          <a:prstGeom prst="rect">
            <a:avLst/>
          </a:prstGeom>
          <a:noFill/>
          <a:ln>
            <a:noFill/>
          </a:ln>
        </p:spPr>
      </p:pic>
      <p:pic>
        <p:nvPicPr>
          <p:cNvPr id="291" name="Google Shape;291;p28"/>
          <p:cNvPicPr preferRelativeResize="0"/>
          <p:nvPr/>
        </p:nvPicPr>
        <p:blipFill rotWithShape="1">
          <a:blip r:embed="rId12">
            <a:alphaModFix/>
          </a:blip>
          <a:srcRect b="0" l="0" r="0" t="0"/>
          <a:stretch/>
        </p:blipFill>
        <p:spPr>
          <a:xfrm>
            <a:off x="4896418" y="3528451"/>
            <a:ext cx="669407" cy="642632"/>
          </a:xfrm>
          <a:prstGeom prst="rect">
            <a:avLst/>
          </a:prstGeom>
          <a:noFill/>
          <a:ln>
            <a:noFill/>
          </a:ln>
        </p:spPr>
      </p:pic>
      <p:pic>
        <p:nvPicPr>
          <p:cNvPr id="292" name="Google Shape;292;p28"/>
          <p:cNvPicPr preferRelativeResize="0"/>
          <p:nvPr/>
        </p:nvPicPr>
        <p:blipFill rotWithShape="1">
          <a:blip r:embed="rId13">
            <a:alphaModFix/>
          </a:blip>
          <a:srcRect b="0" l="0" r="0" t="0"/>
          <a:stretch/>
        </p:blipFill>
        <p:spPr>
          <a:xfrm>
            <a:off x="3133816" y="3580334"/>
            <a:ext cx="838062" cy="419032"/>
          </a:xfrm>
          <a:prstGeom prst="rect">
            <a:avLst/>
          </a:prstGeom>
          <a:noFill/>
          <a:ln>
            <a:noFill/>
          </a:ln>
        </p:spPr>
      </p:pic>
      <p:sp>
        <p:nvSpPr>
          <p:cNvPr id="293" name="Google Shape;293;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297" name="Shape 297"/>
        <p:cNvGrpSpPr/>
        <p:nvPr/>
      </p:nvGrpSpPr>
      <p:grpSpPr>
        <a:xfrm>
          <a:off x="0" y="0"/>
          <a:ext cx="0" cy="0"/>
          <a:chOff x="0" y="0"/>
          <a:chExt cx="0" cy="0"/>
        </a:xfrm>
      </p:grpSpPr>
      <p:pic>
        <p:nvPicPr>
          <p:cNvPr id="298" name="Google Shape;298;p29"/>
          <p:cNvPicPr preferRelativeResize="0"/>
          <p:nvPr/>
        </p:nvPicPr>
        <p:blipFill rotWithShape="1">
          <a:blip r:embed="rId3">
            <a:alphaModFix/>
          </a:blip>
          <a:srcRect b="0" l="0" r="0" t="0"/>
          <a:stretch/>
        </p:blipFill>
        <p:spPr>
          <a:xfrm>
            <a:off x="6501671" y="1555298"/>
            <a:ext cx="2484491" cy="3514727"/>
          </a:xfrm>
          <a:prstGeom prst="rect">
            <a:avLst/>
          </a:prstGeom>
          <a:noFill/>
          <a:ln>
            <a:noFill/>
          </a:ln>
        </p:spPr>
      </p:pic>
      <p:sp>
        <p:nvSpPr>
          <p:cNvPr id="299" name="Google Shape;299;p29"/>
          <p:cNvSpPr txBox="1"/>
          <p:nvPr>
            <p:ph type="title"/>
          </p:nvPr>
        </p:nvSpPr>
        <p:spPr>
          <a:xfrm>
            <a:off x="311700" y="445025"/>
            <a:ext cx="8520600" cy="5727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000000"/>
              </a:buClr>
              <a:buSzPts val="3300"/>
              <a:buFont typeface="Calibri"/>
              <a:buNone/>
            </a:pPr>
            <a:r>
              <a:rPr b="0" i="0" lang="en" sz="3300" u="none" cap="none" strike="noStrike">
                <a:solidFill>
                  <a:srgbClr val="000000"/>
                </a:solidFill>
                <a:latin typeface="Calibri"/>
                <a:ea typeface="Calibri"/>
                <a:cs typeface="Calibri"/>
                <a:sym typeface="Calibri"/>
              </a:rPr>
              <a:t>Limited agility</a:t>
            </a:r>
            <a:endParaRPr/>
          </a:p>
        </p:txBody>
      </p:sp>
      <p:sp>
        <p:nvSpPr>
          <p:cNvPr id="300" name="Google Shape;300;p29"/>
          <p:cNvSpPr txBox="1"/>
          <p:nvPr>
            <p:ph idx="1" type="body"/>
          </p:nvPr>
        </p:nvSpPr>
        <p:spPr>
          <a:xfrm>
            <a:off x="311700" y="1152475"/>
            <a:ext cx="8520600" cy="3416400"/>
          </a:xfrm>
          <a:prstGeom prst="rect">
            <a:avLst/>
          </a:prstGeom>
          <a:noFill/>
          <a:ln>
            <a:noFill/>
          </a:ln>
        </p:spPr>
        <p:txBody>
          <a:bodyPr anchorCtr="0" anchor="t" bIns="34275" lIns="34275" spcFirstLastPara="1" rIns="34275" wrap="square" tIns="34275">
            <a:noAutofit/>
          </a:bodyPr>
          <a:lstStyle/>
          <a:p>
            <a:pPr indent="-342900" lvl="0" marL="457200" marR="0" rtl="0" algn="l">
              <a:lnSpc>
                <a:spcPct val="90000"/>
              </a:lnSpc>
              <a:spcBef>
                <a:spcPts val="0"/>
              </a:spcBef>
              <a:spcAft>
                <a:spcPts val="0"/>
              </a:spcAft>
              <a:buSzPts val="1800"/>
              <a:buChar char="●"/>
            </a:pPr>
            <a:r>
              <a:rPr i="0" lang="en" u="none" cap="none" strike="noStrike"/>
              <a:t>Hard to implement Continuous Integration / Continuous Delivery</a:t>
            </a:r>
            <a:endParaRPr/>
          </a:p>
          <a:p>
            <a:pPr indent="-317500" lvl="1" marL="914400" marR="0" rtl="0" algn="l">
              <a:lnSpc>
                <a:spcPct val="90000"/>
              </a:lnSpc>
              <a:spcBef>
                <a:spcPts val="0"/>
              </a:spcBef>
              <a:spcAft>
                <a:spcPts val="0"/>
              </a:spcAft>
              <a:buSzPts val="1400"/>
              <a:buChar char="○"/>
            </a:pPr>
            <a:r>
              <a:rPr i="0" lang="en" u="none" cap="none" strike="noStrike"/>
              <a:t>Complex infrastructure</a:t>
            </a:r>
            <a:endParaRPr/>
          </a:p>
          <a:p>
            <a:pPr indent="-317500" lvl="1" marL="914400" marR="0" rtl="0" algn="l">
              <a:lnSpc>
                <a:spcPct val="90000"/>
              </a:lnSpc>
              <a:spcBef>
                <a:spcPts val="0"/>
              </a:spcBef>
              <a:spcAft>
                <a:spcPts val="0"/>
              </a:spcAft>
              <a:buSzPts val="1400"/>
              <a:buChar char="○"/>
            </a:pPr>
            <a:r>
              <a:rPr i="0" lang="en" u="none" cap="none" strike="noStrike"/>
              <a:t>Missing automated testing capabilities</a:t>
            </a:r>
            <a:endParaRPr/>
          </a:p>
          <a:p>
            <a:pPr indent="-342900" lvl="0" marL="457200" marR="0" rtl="0" algn="l">
              <a:lnSpc>
                <a:spcPct val="90000"/>
              </a:lnSpc>
              <a:spcBef>
                <a:spcPts val="0"/>
              </a:spcBef>
              <a:spcAft>
                <a:spcPts val="0"/>
              </a:spcAft>
              <a:buSzPts val="1800"/>
              <a:buChar char="●"/>
            </a:pPr>
            <a:r>
              <a:rPr lang="en"/>
              <a:t>Monolithic deployment approach</a:t>
            </a:r>
            <a:endParaRPr/>
          </a:p>
          <a:p>
            <a:pPr indent="-342900" lvl="0" marL="457200" marR="0" rtl="0" algn="l">
              <a:lnSpc>
                <a:spcPct val="90000"/>
              </a:lnSpc>
              <a:spcBef>
                <a:spcPts val="0"/>
              </a:spcBef>
              <a:spcAft>
                <a:spcPts val="0"/>
              </a:spcAft>
              <a:buSzPts val="1800"/>
              <a:buChar char="●"/>
            </a:pPr>
            <a:r>
              <a:rPr i="0" lang="en" u="none" cap="none" strike="noStrike"/>
              <a:t>Expert knowledge needed</a:t>
            </a:r>
            <a:endParaRPr/>
          </a:p>
          <a:p>
            <a:pPr indent="-317500" lvl="1" marL="914400" marR="0" rtl="0" algn="l">
              <a:lnSpc>
                <a:spcPct val="90000"/>
              </a:lnSpc>
              <a:spcBef>
                <a:spcPts val="0"/>
              </a:spcBef>
              <a:spcAft>
                <a:spcPts val="0"/>
              </a:spcAft>
              <a:buSzPts val="1400"/>
              <a:buChar char="○"/>
            </a:pPr>
            <a:r>
              <a:rPr i="0" lang="en" u="none" cap="none" strike="noStrike"/>
              <a:t>Implementation	</a:t>
            </a:r>
            <a:endParaRPr/>
          </a:p>
          <a:p>
            <a:pPr indent="-317500" lvl="1" marL="914400" marR="0" rtl="0" algn="l">
              <a:lnSpc>
                <a:spcPct val="90000"/>
              </a:lnSpc>
              <a:spcBef>
                <a:spcPts val="0"/>
              </a:spcBef>
              <a:spcAft>
                <a:spcPts val="0"/>
              </a:spcAft>
              <a:buSzPts val="1400"/>
              <a:buChar char="○"/>
            </a:pPr>
            <a:r>
              <a:rPr i="0" lang="en" u="none" cap="none" strike="noStrike"/>
              <a:t>Deployment</a:t>
            </a:r>
            <a:endParaRPr/>
          </a:p>
          <a:p>
            <a:pPr indent="-317500" lvl="1" marL="914400" marR="0" rtl="0" algn="l">
              <a:lnSpc>
                <a:spcPct val="90000"/>
              </a:lnSpc>
              <a:spcBef>
                <a:spcPts val="0"/>
              </a:spcBef>
              <a:spcAft>
                <a:spcPts val="0"/>
              </a:spcAft>
              <a:buSzPts val="1400"/>
              <a:buChar char="○"/>
            </a:pPr>
            <a:r>
              <a:rPr i="0" lang="en" u="none" cap="none" strike="noStrike"/>
              <a:t>Error analysis</a:t>
            </a:r>
            <a:endParaRPr/>
          </a:p>
        </p:txBody>
      </p:sp>
      <p:sp>
        <p:nvSpPr>
          <p:cNvPr id="301" name="Google Shape;301;p29"/>
          <p:cNvSpPr/>
          <p:nvPr/>
        </p:nvSpPr>
        <p:spPr>
          <a:xfrm>
            <a:off x="7387848" y="4712873"/>
            <a:ext cx="1526100" cy="201900"/>
          </a:xfrm>
          <a:prstGeom prst="rect">
            <a:avLst/>
          </a:prstGeom>
          <a:noFill/>
          <a:ln>
            <a:noFill/>
          </a:ln>
        </p:spPr>
        <p:txBody>
          <a:bodyPr anchorCtr="0" anchor="t" bIns="34275" lIns="34275" spcFirstLastPara="1" rIns="34275" wrap="square" tIns="34275">
            <a:noAutofit/>
          </a:bodyPr>
          <a:lstStyle/>
          <a:p>
            <a:pPr indent="0" lvl="0" marL="0" marR="0" rtl="0" algn="l">
              <a:lnSpc>
                <a:spcPct val="100000"/>
              </a:lnSpc>
              <a:spcBef>
                <a:spcPts val="0"/>
              </a:spcBef>
              <a:spcAft>
                <a:spcPts val="0"/>
              </a:spcAft>
              <a:buClr>
                <a:srgbClr val="000000"/>
              </a:buClr>
              <a:buSzPts val="900"/>
              <a:buFont typeface="Calibri"/>
              <a:buNone/>
            </a:pPr>
            <a:r>
              <a:rPr b="0" i="0" lang="en" sz="900" u="none" cap="none" strike="noStrike">
                <a:solidFill>
                  <a:srgbClr val="000000"/>
                </a:solidFill>
                <a:latin typeface="Calibri"/>
                <a:ea typeface="Calibri"/>
                <a:cs typeface="Calibri"/>
                <a:sym typeface="Calibri"/>
              </a:rPr>
              <a:t>http://geek-and-poke.com/</a:t>
            </a:r>
            <a:endParaRPr sz="1100"/>
          </a:p>
        </p:txBody>
      </p:sp>
      <p:sp>
        <p:nvSpPr>
          <p:cNvPr id="302" name="Google Shape;302;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6" name="Shape 306"/>
        <p:cNvGrpSpPr/>
        <p:nvPr/>
      </p:nvGrpSpPr>
      <p:grpSpPr>
        <a:xfrm>
          <a:off x="0" y="0"/>
          <a:ext cx="0" cy="0"/>
          <a:chOff x="0" y="0"/>
          <a:chExt cx="0" cy="0"/>
        </a:xfrm>
      </p:grpSpPr>
      <p:sp>
        <p:nvSpPr>
          <p:cNvPr id="307" name="Google Shape;307;p30"/>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Recent insights and developments</a:t>
            </a:r>
            <a:endParaRPr/>
          </a:p>
        </p:txBody>
      </p:sp>
      <p:sp>
        <p:nvSpPr>
          <p:cNvPr id="308" name="Google Shape;308;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2" name="Shape 312"/>
        <p:cNvGrpSpPr/>
        <p:nvPr/>
      </p:nvGrpSpPr>
      <p:grpSpPr>
        <a:xfrm>
          <a:off x="0" y="0"/>
          <a:ext cx="0" cy="0"/>
          <a:chOff x="0" y="0"/>
          <a:chExt cx="0" cy="0"/>
        </a:xfrm>
      </p:grpSpPr>
      <p:sp>
        <p:nvSpPr>
          <p:cNvPr id="313" name="Google Shape;313;p3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New insights, new context</a:t>
            </a:r>
            <a:endParaRPr/>
          </a:p>
        </p:txBody>
      </p:sp>
      <p:sp>
        <p:nvSpPr>
          <p:cNvPr id="314" name="Google Shape;314;p3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15" name="Google Shape;315;p31"/>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increased scale – because of real -time and web scale demands introduced by IoT and a further growth of the use of Apps </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None/>
            </a:pPr>
            <a:r>
              <a:rPr lang="en" sz="1050">
                <a:solidFill>
                  <a:srgbClr val="3C4043"/>
                </a:solidFill>
                <a:highlight>
                  <a:srgbClr val="FFFFFF"/>
                </a:highlight>
                <a:latin typeface="Roboto"/>
                <a:ea typeface="Roboto"/>
                <a:cs typeface="Roboto"/>
                <a:sym typeface="Roboto"/>
              </a:rPr>
              <a:t>Need for speed - real time insights from fast data streams</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No/less strict delineation between Enterprise (message based) Integration and ETL/Data Integration</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tighter security requirements, </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faster change cycle (Agile, DevOps), </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24/7 Operations</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Scarcity of talent/developers</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None/>
            </a:pPr>
            <a:r>
              <a:rPr lang="en" sz="1050">
                <a:solidFill>
                  <a:srgbClr val="3C4043"/>
                </a:solidFill>
                <a:highlight>
                  <a:srgbClr val="FFFFFF"/>
                </a:highlight>
                <a:latin typeface="Roboto"/>
                <a:ea typeface="Roboto"/>
                <a:cs typeface="Roboto"/>
                <a:sym typeface="Roboto"/>
              </a:rPr>
              <a:t>Is a canonical model/language such a good idea? What about ‘domain/context mapping’ and ‘anti corruption layer’ from domain driven design</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1600"/>
              </a:spcAft>
              <a:buClr>
                <a:schemeClr val="dk1"/>
              </a:buClr>
              <a:buSzPts val="1100"/>
              <a:buFont typeface="Arial"/>
              <a:buNone/>
            </a:pPr>
            <a:r>
              <a:t/>
            </a:r>
            <a:endParaRPr sz="1050">
              <a:solidFill>
                <a:srgbClr val="3C4043"/>
              </a:solidFill>
              <a:highlight>
                <a:srgbClr val="FFFFFF"/>
              </a:highlight>
              <a:latin typeface="Roboto"/>
              <a:ea typeface="Roboto"/>
              <a:cs typeface="Roboto"/>
              <a:sym typeface="Roboto"/>
            </a:endParaRPr>
          </a:p>
        </p:txBody>
      </p:sp>
      <p:sp>
        <p:nvSpPr>
          <p:cNvPr id="316" name="Google Shape;316;p31"/>
          <p:cNvSpPr txBox="1"/>
          <p:nvPr>
            <p:ph idx="2" type="body"/>
          </p:nvPr>
        </p:nvSpPr>
        <p:spPr>
          <a:xfrm>
            <a:off x="4832400" y="1152475"/>
            <a:ext cx="4248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050">
                <a:solidFill>
                  <a:srgbClr val="3C4043"/>
                </a:solidFill>
                <a:highlight>
                  <a:srgbClr val="FFFFFF"/>
                </a:highlight>
                <a:latin typeface="Roboto"/>
                <a:ea typeface="Roboto"/>
                <a:cs typeface="Roboto"/>
                <a:sym typeface="Roboto"/>
              </a:rPr>
              <a:t>We have learned to ask: </a:t>
            </a:r>
            <a:r>
              <a:rPr lang="en" sz="1050">
                <a:solidFill>
                  <a:srgbClr val="3C4043"/>
                </a:solidFill>
                <a:highlight>
                  <a:srgbClr val="FFFFFF"/>
                </a:highlight>
                <a:latin typeface="Roboto"/>
                <a:ea typeface="Roboto"/>
                <a:cs typeface="Roboto"/>
                <a:sym typeface="Roboto"/>
              </a:rPr>
              <a:t>How fresh should data be? How crucial is ACID and instant consistency?</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increased usage of standard applications (primarily SaaS) </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the advent of cloud (necessity to support hybrid scenarios - cross on premises and cloud as well as multi vendor cloud, </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new architecture patterns such as domain driven design, microservices, CQRS, event sourcing, “dumb pipes, smart end points” </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None/>
            </a:pPr>
            <a:r>
              <a:rPr lang="en" sz="1050">
                <a:solidFill>
                  <a:srgbClr val="3C4043"/>
                </a:solidFill>
                <a:highlight>
                  <a:srgbClr val="FFFFFF"/>
                </a:highlight>
                <a:latin typeface="Roboto"/>
                <a:ea typeface="Roboto"/>
                <a:cs typeface="Roboto"/>
                <a:sym typeface="Roboto"/>
              </a:rPr>
              <a:t>advances in technology, containers, serverless, REST, API technology – JSON (vs XML), REST (vs SOAP), containers, serverless, “embedded HTTP server”, industry standards like Kafka</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0"/>
              </a:spcAft>
              <a:buNone/>
            </a:pPr>
            <a:r>
              <a:rPr lang="en" sz="1050">
                <a:solidFill>
                  <a:srgbClr val="3C4043"/>
                </a:solidFill>
                <a:highlight>
                  <a:srgbClr val="FFFFFF"/>
                </a:highlight>
                <a:latin typeface="Roboto"/>
                <a:ea typeface="Roboto"/>
                <a:cs typeface="Roboto"/>
                <a:sym typeface="Roboto"/>
              </a:rPr>
              <a:t>TCO of Middleware Platforms</a:t>
            </a:r>
            <a:endParaRPr sz="1050">
              <a:solidFill>
                <a:srgbClr val="3C4043"/>
              </a:solidFill>
              <a:highlight>
                <a:srgbClr val="FFFFFF"/>
              </a:highlight>
              <a:latin typeface="Roboto"/>
              <a:ea typeface="Roboto"/>
              <a:cs typeface="Roboto"/>
              <a:sym typeface="Roboto"/>
            </a:endParaRPr>
          </a:p>
          <a:p>
            <a:pPr indent="0" lvl="0" marL="0" rtl="0" algn="l">
              <a:spcBef>
                <a:spcPts val="1600"/>
              </a:spcBef>
              <a:spcAft>
                <a:spcPts val="1600"/>
              </a:spcAft>
              <a:buClr>
                <a:schemeClr val="dk1"/>
              </a:buClr>
              <a:buSzPts val="1100"/>
              <a:buFont typeface="Arial"/>
              <a:buNone/>
            </a:pPr>
            <a:r>
              <a:rPr lang="en" sz="1050">
                <a:solidFill>
                  <a:srgbClr val="3C4043"/>
                </a:solidFill>
                <a:highlight>
                  <a:srgbClr val="FFFFFF"/>
                </a:highlight>
                <a:latin typeface="Roboto"/>
                <a:ea typeface="Roboto"/>
                <a:cs typeface="Roboto"/>
                <a:sym typeface="Roboto"/>
              </a:rPr>
              <a:t>Strategic roadmap of middleware vendors</a:t>
            </a:r>
            <a:endParaRPr sz="1050">
              <a:solidFill>
                <a:srgbClr val="3C4043"/>
              </a:solidFill>
              <a:highlight>
                <a:srgbClr val="FFFFFF"/>
              </a:highlight>
              <a:latin typeface="Roboto"/>
              <a:ea typeface="Roboto"/>
              <a:cs typeface="Roboto"/>
              <a:sym typeface="Robo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0" name="Shape 320"/>
        <p:cNvGrpSpPr/>
        <p:nvPr/>
      </p:nvGrpSpPr>
      <p:grpSpPr>
        <a:xfrm>
          <a:off x="0" y="0"/>
          <a:ext cx="0" cy="0"/>
          <a:chOff x="0" y="0"/>
          <a:chExt cx="0" cy="0"/>
        </a:xfrm>
      </p:grpSpPr>
      <p:sp>
        <p:nvSpPr>
          <p:cNvPr id="321" name="Google Shape;321;p32"/>
          <p:cNvSpPr txBox="1"/>
          <p:nvPr>
            <p:ph type="title"/>
          </p:nvPr>
        </p:nvSpPr>
        <p:spPr>
          <a:xfrm>
            <a:off x="311700" y="445025"/>
            <a:ext cx="8520600" cy="572700"/>
          </a:xfrm>
          <a:prstGeom prst="rect">
            <a:avLst/>
          </a:prstGeom>
          <a:noFill/>
          <a:ln>
            <a:noFill/>
          </a:ln>
        </p:spPr>
        <p:txBody>
          <a:bodyPr anchorCtr="0" anchor="ctr" bIns="34275" lIns="34275" spcFirstLastPara="1" rIns="34275" wrap="square" tIns="34275">
            <a:noAutofit/>
          </a:bodyPr>
          <a:lstStyle/>
          <a:p>
            <a:pPr indent="0" lvl="0" marL="0" marR="0" rtl="0" algn="l">
              <a:lnSpc>
                <a:spcPct val="90000"/>
              </a:lnSpc>
              <a:spcBef>
                <a:spcPts val="0"/>
              </a:spcBef>
              <a:spcAft>
                <a:spcPts val="0"/>
              </a:spcAft>
              <a:buClr>
                <a:srgbClr val="000000"/>
              </a:buClr>
              <a:buSzPts val="3300"/>
              <a:buFont typeface="Calibri"/>
              <a:buNone/>
            </a:pPr>
            <a:r>
              <a:rPr lang="en" sz="3300">
                <a:solidFill>
                  <a:srgbClr val="000000"/>
                </a:solidFill>
                <a:latin typeface="Calibri"/>
                <a:ea typeface="Calibri"/>
                <a:cs typeface="Calibri"/>
                <a:sym typeface="Calibri"/>
              </a:rPr>
              <a:t>T</a:t>
            </a:r>
            <a:r>
              <a:rPr b="0" i="0" lang="en" sz="3300" u="none" cap="none" strike="noStrike">
                <a:solidFill>
                  <a:srgbClr val="000000"/>
                </a:solidFill>
                <a:latin typeface="Calibri"/>
                <a:ea typeface="Calibri"/>
                <a:cs typeface="Calibri"/>
                <a:sym typeface="Calibri"/>
              </a:rPr>
              <a:t>he world is getting more complex!</a:t>
            </a:r>
            <a:endParaRPr/>
          </a:p>
        </p:txBody>
      </p:sp>
      <p:pic>
        <p:nvPicPr>
          <p:cNvPr descr="https://lh6.googleusercontent.com/MlMPNEf0oSzkp7zFs4iKeYmqLOZqpB2fYAGOH8yWDLr_cuv4GhFePvOMObyw4_A3Q1_pbeQnRGnyhjb7mh05fFiyoSXLrLQMT_0wXRBreVvtne3x7jzE1wz0U_i7CEaiKmrzRAvXZOU" id="322" name="Google Shape;322;p32"/>
          <p:cNvPicPr preferRelativeResize="0"/>
          <p:nvPr/>
        </p:nvPicPr>
        <p:blipFill rotWithShape="1">
          <a:blip r:embed="rId3">
            <a:alphaModFix/>
          </a:blip>
          <a:srcRect b="0" l="0" r="0" t="0"/>
          <a:stretch/>
        </p:blipFill>
        <p:spPr>
          <a:xfrm>
            <a:off x="885825" y="949375"/>
            <a:ext cx="7429500" cy="3747641"/>
          </a:xfrm>
          <a:prstGeom prst="rect">
            <a:avLst/>
          </a:prstGeom>
          <a:noFill/>
          <a:ln>
            <a:noFill/>
          </a:ln>
        </p:spPr>
      </p:pic>
      <p:sp>
        <p:nvSpPr>
          <p:cNvPr id="323" name="Google Shape;323;p3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324" name="Google Shape;324;p3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8" name="Shape 68"/>
        <p:cNvGrpSpPr/>
        <p:nvPr/>
      </p:nvGrpSpPr>
      <p:grpSpPr>
        <a:xfrm>
          <a:off x="0" y="0"/>
          <a:ext cx="0" cy="0"/>
          <a:chOff x="0" y="0"/>
          <a:chExt cx="0" cy="0"/>
        </a:xfrm>
      </p:grpSpPr>
      <p:sp>
        <p:nvSpPr>
          <p:cNvPr id="69" name="Google Shape;69;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 Expert Alliance - Who we are</a:t>
            </a:r>
            <a:endParaRPr/>
          </a:p>
        </p:txBody>
      </p:sp>
      <p:sp>
        <p:nvSpPr>
          <p:cNvPr id="70" name="Google Shape;70;p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71" name="Google Shape;71;p15"/>
          <p:cNvPicPr preferRelativeResize="0"/>
          <p:nvPr/>
        </p:nvPicPr>
        <p:blipFill rotWithShape="1">
          <a:blip r:embed="rId3">
            <a:alphaModFix/>
          </a:blip>
          <a:srcRect b="64823" l="17425" r="64058" t="24883"/>
          <a:stretch/>
        </p:blipFill>
        <p:spPr>
          <a:xfrm>
            <a:off x="2595904" y="1176036"/>
            <a:ext cx="3446158" cy="1103543"/>
          </a:xfrm>
          <a:prstGeom prst="rect">
            <a:avLst/>
          </a:prstGeom>
          <a:noFill/>
          <a:ln>
            <a:noFill/>
          </a:ln>
        </p:spPr>
      </p:pic>
      <p:pic>
        <p:nvPicPr>
          <p:cNvPr id="72" name="Google Shape;72;p15"/>
          <p:cNvPicPr preferRelativeResize="0"/>
          <p:nvPr/>
        </p:nvPicPr>
        <p:blipFill rotWithShape="1">
          <a:blip r:embed="rId4">
            <a:alphaModFix/>
          </a:blip>
          <a:srcRect b="0" l="0" r="0" t="0"/>
          <a:stretch/>
        </p:blipFill>
        <p:spPr>
          <a:xfrm>
            <a:off x="3927045" y="2437910"/>
            <a:ext cx="3856029" cy="1156808"/>
          </a:xfrm>
          <a:prstGeom prst="rect">
            <a:avLst/>
          </a:prstGeom>
          <a:noFill/>
          <a:ln>
            <a:noFill/>
          </a:ln>
        </p:spPr>
      </p:pic>
      <p:pic>
        <p:nvPicPr>
          <p:cNvPr id="73" name="Google Shape;73;p15"/>
          <p:cNvPicPr preferRelativeResize="0"/>
          <p:nvPr/>
        </p:nvPicPr>
        <p:blipFill rotWithShape="1">
          <a:blip r:embed="rId5">
            <a:alphaModFix/>
          </a:blip>
          <a:srcRect b="0" l="0" r="0" t="0"/>
          <a:stretch/>
        </p:blipFill>
        <p:spPr>
          <a:xfrm>
            <a:off x="6917841" y="1312401"/>
            <a:ext cx="1731009" cy="802175"/>
          </a:xfrm>
          <a:prstGeom prst="rect">
            <a:avLst/>
          </a:prstGeom>
          <a:noFill/>
          <a:ln>
            <a:noFill/>
          </a:ln>
        </p:spPr>
      </p:pic>
      <p:pic>
        <p:nvPicPr>
          <p:cNvPr id="74" name="Google Shape;74;p15"/>
          <p:cNvPicPr preferRelativeResize="0"/>
          <p:nvPr/>
        </p:nvPicPr>
        <p:blipFill rotWithShape="1">
          <a:blip r:embed="rId6">
            <a:alphaModFix/>
          </a:blip>
          <a:srcRect b="0" l="0" r="0" t="0"/>
          <a:stretch/>
        </p:blipFill>
        <p:spPr>
          <a:xfrm>
            <a:off x="1720098" y="3395626"/>
            <a:ext cx="1468450" cy="1468450"/>
          </a:xfrm>
          <a:prstGeom prst="rect">
            <a:avLst/>
          </a:prstGeom>
          <a:noFill/>
          <a:ln>
            <a:noFill/>
          </a:ln>
        </p:spPr>
      </p:pic>
      <p:pic>
        <p:nvPicPr>
          <p:cNvPr id="75" name="Google Shape;75;p15"/>
          <p:cNvPicPr preferRelativeResize="0"/>
          <p:nvPr/>
        </p:nvPicPr>
        <p:blipFill rotWithShape="1">
          <a:blip r:embed="rId7">
            <a:alphaModFix/>
          </a:blip>
          <a:srcRect b="0" l="0" r="0" t="0"/>
          <a:stretch/>
        </p:blipFill>
        <p:spPr>
          <a:xfrm>
            <a:off x="135376" y="2571751"/>
            <a:ext cx="3382125" cy="623025"/>
          </a:xfrm>
          <a:prstGeom prst="rect">
            <a:avLst/>
          </a:prstGeom>
          <a:noFill/>
          <a:ln>
            <a:noFill/>
          </a:ln>
        </p:spPr>
      </p:pic>
      <p:pic>
        <p:nvPicPr>
          <p:cNvPr id="76" name="Google Shape;76;p15"/>
          <p:cNvPicPr preferRelativeResize="0"/>
          <p:nvPr/>
        </p:nvPicPr>
        <p:blipFill rotWithShape="1">
          <a:blip r:embed="rId8">
            <a:alphaModFix/>
          </a:blip>
          <a:srcRect b="0" l="0" r="0" t="0"/>
          <a:stretch/>
        </p:blipFill>
        <p:spPr>
          <a:xfrm>
            <a:off x="6412664" y="2672203"/>
            <a:ext cx="2176276" cy="843865"/>
          </a:xfrm>
          <a:prstGeom prst="rect">
            <a:avLst/>
          </a:prstGeom>
          <a:noFill/>
          <a:ln>
            <a:noFill/>
          </a:ln>
        </p:spPr>
      </p:pic>
      <p:pic>
        <p:nvPicPr>
          <p:cNvPr id="77" name="Google Shape;77;p15"/>
          <p:cNvPicPr preferRelativeResize="0"/>
          <p:nvPr/>
        </p:nvPicPr>
        <p:blipFill>
          <a:blip r:embed="rId9">
            <a:alphaModFix/>
          </a:blip>
          <a:stretch>
            <a:fillRect/>
          </a:stretch>
        </p:blipFill>
        <p:spPr>
          <a:xfrm>
            <a:off x="4729869" y="3698025"/>
            <a:ext cx="3053205" cy="965200"/>
          </a:xfrm>
          <a:prstGeom prst="rect">
            <a:avLst/>
          </a:prstGeom>
          <a:noFill/>
          <a:ln>
            <a:noFill/>
          </a:ln>
        </p:spPr>
      </p:pic>
      <p:pic>
        <p:nvPicPr>
          <p:cNvPr id="78" name="Google Shape;78;p15"/>
          <p:cNvPicPr preferRelativeResize="0"/>
          <p:nvPr/>
        </p:nvPicPr>
        <p:blipFill>
          <a:blip r:embed="rId10">
            <a:alphaModFix/>
          </a:blip>
          <a:stretch>
            <a:fillRect/>
          </a:stretch>
        </p:blipFill>
        <p:spPr>
          <a:xfrm>
            <a:off x="399560" y="1242962"/>
            <a:ext cx="1961864" cy="110355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8" name="Shape 328"/>
        <p:cNvGrpSpPr/>
        <p:nvPr/>
      </p:nvGrpSpPr>
      <p:grpSpPr>
        <a:xfrm>
          <a:off x="0" y="0"/>
          <a:ext cx="0" cy="0"/>
          <a:chOff x="0" y="0"/>
          <a:chExt cx="0" cy="0"/>
        </a:xfrm>
      </p:grpSpPr>
      <p:sp>
        <p:nvSpPr>
          <p:cNvPr id="329" name="Google Shape;329;p3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Shift to hybrid integration solutions</a:t>
            </a:r>
            <a:endParaRPr/>
          </a:p>
        </p:txBody>
      </p:sp>
      <p:sp>
        <p:nvSpPr>
          <p:cNvPr id="330" name="Google Shape;330;p3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33"/>
          <p:cNvPicPr preferRelativeResize="0"/>
          <p:nvPr/>
        </p:nvPicPr>
        <p:blipFill>
          <a:blip r:embed="rId3">
            <a:alphaModFix/>
          </a:blip>
          <a:stretch>
            <a:fillRect/>
          </a:stretch>
        </p:blipFill>
        <p:spPr>
          <a:xfrm>
            <a:off x="1015200" y="1246325"/>
            <a:ext cx="2778850" cy="3332150"/>
          </a:xfrm>
          <a:prstGeom prst="rect">
            <a:avLst/>
          </a:prstGeom>
          <a:noFill/>
          <a:ln>
            <a:noFill/>
          </a:ln>
        </p:spPr>
      </p:pic>
      <p:pic>
        <p:nvPicPr>
          <p:cNvPr id="332" name="Google Shape;332;p33"/>
          <p:cNvPicPr preferRelativeResize="0"/>
          <p:nvPr/>
        </p:nvPicPr>
        <p:blipFill>
          <a:blip r:embed="rId4">
            <a:alphaModFix/>
          </a:blip>
          <a:stretch>
            <a:fillRect/>
          </a:stretch>
        </p:blipFill>
        <p:spPr>
          <a:xfrm>
            <a:off x="5295900" y="1248750"/>
            <a:ext cx="2778850" cy="3327307"/>
          </a:xfrm>
          <a:prstGeom prst="rect">
            <a:avLst/>
          </a:prstGeom>
          <a:noFill/>
          <a:ln>
            <a:noFill/>
          </a:ln>
        </p:spPr>
      </p:pic>
      <p:sp>
        <p:nvSpPr>
          <p:cNvPr id="333" name="Google Shape;333;p33"/>
          <p:cNvSpPr/>
          <p:nvPr/>
        </p:nvSpPr>
        <p:spPr>
          <a:xfrm>
            <a:off x="4119125" y="2647950"/>
            <a:ext cx="851700" cy="3936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37" name="Shape 337"/>
        <p:cNvGrpSpPr/>
        <p:nvPr/>
      </p:nvGrpSpPr>
      <p:grpSpPr>
        <a:xfrm>
          <a:off x="0" y="0"/>
          <a:ext cx="0" cy="0"/>
          <a:chOff x="0" y="0"/>
          <a:chExt cx="0" cy="0"/>
        </a:xfrm>
      </p:grpSpPr>
      <p:sp>
        <p:nvSpPr>
          <p:cNvPr id="338" name="Google Shape;338;p3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 is not just ESB anymore</a:t>
            </a:r>
            <a:endParaRPr/>
          </a:p>
        </p:txBody>
      </p:sp>
      <p:sp>
        <p:nvSpPr>
          <p:cNvPr id="339" name="Google Shape;339;p3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Modern Integration platforms consists of diverse components</a:t>
            </a:r>
            <a:endParaRPr/>
          </a:p>
          <a:p>
            <a:pPr indent="-317500" lvl="0" marL="457200" rtl="0" algn="l">
              <a:spcBef>
                <a:spcPts val="1600"/>
              </a:spcBef>
              <a:spcAft>
                <a:spcPts val="0"/>
              </a:spcAft>
              <a:buSzPts val="1400"/>
              <a:buChar char="●"/>
            </a:pPr>
            <a:r>
              <a:rPr lang="en" sz="1400"/>
              <a:t>Integration (µ)Services</a:t>
            </a:r>
            <a:endParaRPr sz="1400"/>
          </a:p>
          <a:p>
            <a:pPr indent="-317500" lvl="0" marL="457200" rtl="0" algn="l">
              <a:spcBef>
                <a:spcPts val="0"/>
              </a:spcBef>
              <a:spcAft>
                <a:spcPts val="0"/>
              </a:spcAft>
              <a:buSzPts val="1400"/>
              <a:buChar char="●"/>
            </a:pPr>
            <a:r>
              <a:rPr lang="en" sz="1400"/>
              <a:t>API Management</a:t>
            </a:r>
            <a:endParaRPr sz="1400"/>
          </a:p>
          <a:p>
            <a:pPr indent="-317500" lvl="0" marL="457200" rtl="0" algn="l">
              <a:spcBef>
                <a:spcPts val="0"/>
              </a:spcBef>
              <a:spcAft>
                <a:spcPts val="0"/>
              </a:spcAft>
              <a:buSzPts val="1400"/>
              <a:buChar char="●"/>
            </a:pPr>
            <a:r>
              <a:rPr lang="en" sz="1400"/>
              <a:t>Event Hub</a:t>
            </a:r>
            <a:endParaRPr sz="1400"/>
          </a:p>
        </p:txBody>
      </p:sp>
      <p:sp>
        <p:nvSpPr>
          <p:cNvPr id="340" name="Google Shape;340;p3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341" name="Google Shape;341;p34"/>
          <p:cNvPicPr preferRelativeResize="0"/>
          <p:nvPr/>
        </p:nvPicPr>
        <p:blipFill>
          <a:blip r:embed="rId3">
            <a:alphaModFix/>
          </a:blip>
          <a:stretch>
            <a:fillRect/>
          </a:stretch>
        </p:blipFill>
        <p:spPr>
          <a:xfrm>
            <a:off x="2466674" y="2135250"/>
            <a:ext cx="6239575" cy="2433625"/>
          </a:xfrm>
          <a:prstGeom prst="rect">
            <a:avLst/>
          </a:prstGeom>
          <a:noFill/>
          <a:ln>
            <a:noFill/>
          </a:ln>
        </p:spPr>
      </p:pic>
      <p:sp>
        <p:nvSpPr>
          <p:cNvPr id="342" name="Google Shape;342;p34"/>
          <p:cNvSpPr txBox="1"/>
          <p:nvPr/>
        </p:nvSpPr>
        <p:spPr>
          <a:xfrm>
            <a:off x="3677661" y="4400014"/>
            <a:ext cx="5851500" cy="3102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750" u="sng">
                <a:solidFill>
                  <a:schemeClr val="hlink"/>
                </a:solidFill>
                <a:hlinkClick r:id="rId4"/>
              </a:rPr>
              <a:t>https://www.linkedin.com/pulse/when-creating-apis-focus-your-api-gateway-what-does-best-wunderlich</a:t>
            </a:r>
            <a:endParaRPr sz="750">
              <a:solidFill>
                <a:schemeClr val="dk1"/>
              </a:solidFill>
            </a:endParaRPr>
          </a:p>
          <a:p>
            <a:pPr indent="0" lvl="0" marL="0" rtl="0" algn="ctr">
              <a:lnSpc>
                <a:spcPct val="115000"/>
              </a:lnSpc>
              <a:spcBef>
                <a:spcPts val="0"/>
              </a:spcBef>
              <a:spcAft>
                <a:spcPts val="0"/>
              </a:spcAft>
              <a:buNone/>
            </a:pPr>
            <a:r>
              <a:t/>
            </a:r>
            <a:endParaRPr sz="750">
              <a:solidFill>
                <a:schemeClr val="dk1"/>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346" name="Shape 346"/>
        <p:cNvGrpSpPr/>
        <p:nvPr/>
      </p:nvGrpSpPr>
      <p:grpSpPr>
        <a:xfrm>
          <a:off x="0" y="0"/>
          <a:ext cx="0" cy="0"/>
          <a:chOff x="0" y="0"/>
          <a:chExt cx="0" cy="0"/>
        </a:xfrm>
      </p:grpSpPr>
      <p:pic>
        <p:nvPicPr>
          <p:cNvPr id="347" name="Google Shape;347;p35"/>
          <p:cNvPicPr preferRelativeResize="0"/>
          <p:nvPr/>
        </p:nvPicPr>
        <p:blipFill>
          <a:blip r:embed="rId3">
            <a:alphaModFix/>
          </a:blip>
          <a:stretch>
            <a:fillRect/>
          </a:stretch>
        </p:blipFill>
        <p:spPr>
          <a:xfrm>
            <a:off x="3631675" y="4009902"/>
            <a:ext cx="721800" cy="721800"/>
          </a:xfrm>
          <a:prstGeom prst="rect">
            <a:avLst/>
          </a:prstGeom>
          <a:noFill/>
          <a:ln>
            <a:noFill/>
          </a:ln>
        </p:spPr>
      </p:pic>
      <p:sp>
        <p:nvSpPr>
          <p:cNvPr id="348" name="Google Shape;348;p35"/>
          <p:cNvSpPr/>
          <p:nvPr/>
        </p:nvSpPr>
        <p:spPr>
          <a:xfrm>
            <a:off x="1533825" y="1201025"/>
            <a:ext cx="3816000" cy="346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5"/>
          <p:cNvSpPr/>
          <p:nvPr/>
        </p:nvSpPr>
        <p:spPr>
          <a:xfrm rot="5400000">
            <a:off x="2258175" y="2415675"/>
            <a:ext cx="413400" cy="849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5"/>
          <p:cNvSpPr txBox="1"/>
          <p:nvPr>
            <p:ph type="title"/>
          </p:nvPr>
        </p:nvSpPr>
        <p:spPr>
          <a:xfrm>
            <a:off x="311700" y="4392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 Big Data and Analytics</a:t>
            </a:r>
            <a:endParaRPr/>
          </a:p>
        </p:txBody>
      </p:sp>
      <p:sp>
        <p:nvSpPr>
          <p:cNvPr id="351" name="Google Shape;351;p3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352" name="Google Shape;352;p35"/>
          <p:cNvSpPr/>
          <p:nvPr/>
        </p:nvSpPr>
        <p:spPr>
          <a:xfrm>
            <a:off x="7616300" y="1725125"/>
            <a:ext cx="1305300" cy="4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Analytics App 1</a:t>
            </a:r>
            <a:endParaRPr sz="1200"/>
          </a:p>
        </p:txBody>
      </p:sp>
      <p:sp>
        <p:nvSpPr>
          <p:cNvPr id="353" name="Google Shape;353;p35"/>
          <p:cNvSpPr/>
          <p:nvPr/>
        </p:nvSpPr>
        <p:spPr>
          <a:xfrm>
            <a:off x="7616300" y="2315621"/>
            <a:ext cx="1305300" cy="4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Analytics App 2</a:t>
            </a:r>
            <a:endParaRPr sz="1200"/>
          </a:p>
        </p:txBody>
      </p:sp>
      <p:sp>
        <p:nvSpPr>
          <p:cNvPr id="354" name="Google Shape;354;p35"/>
          <p:cNvSpPr/>
          <p:nvPr/>
        </p:nvSpPr>
        <p:spPr>
          <a:xfrm>
            <a:off x="7616300" y="2913859"/>
            <a:ext cx="1305300" cy="4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Analytics App 3</a:t>
            </a:r>
            <a:endParaRPr sz="1200"/>
          </a:p>
        </p:txBody>
      </p:sp>
      <p:sp>
        <p:nvSpPr>
          <p:cNvPr id="355" name="Google Shape;355;p35"/>
          <p:cNvSpPr/>
          <p:nvPr/>
        </p:nvSpPr>
        <p:spPr>
          <a:xfrm>
            <a:off x="7616300" y="3513325"/>
            <a:ext cx="1305300" cy="4425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sz="1200"/>
              <a:t>Analytics App 4</a:t>
            </a:r>
            <a:endParaRPr sz="1200"/>
          </a:p>
        </p:txBody>
      </p:sp>
      <p:sp>
        <p:nvSpPr>
          <p:cNvPr id="356" name="Google Shape;356;p35"/>
          <p:cNvSpPr/>
          <p:nvPr/>
        </p:nvSpPr>
        <p:spPr>
          <a:xfrm>
            <a:off x="310950" y="1201025"/>
            <a:ext cx="896100" cy="34623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5"/>
          <p:cNvSpPr txBox="1"/>
          <p:nvPr/>
        </p:nvSpPr>
        <p:spPr>
          <a:xfrm>
            <a:off x="315950" y="1129475"/>
            <a:ext cx="8961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Landing Zone</a:t>
            </a:r>
            <a:endParaRPr/>
          </a:p>
        </p:txBody>
      </p:sp>
      <p:sp>
        <p:nvSpPr>
          <p:cNvPr id="358" name="Google Shape;358;p35"/>
          <p:cNvSpPr/>
          <p:nvPr/>
        </p:nvSpPr>
        <p:spPr>
          <a:xfrm>
            <a:off x="560850" y="1725125"/>
            <a:ext cx="223200" cy="2364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59" name="Google Shape;359;p35"/>
          <p:cNvSpPr/>
          <p:nvPr/>
        </p:nvSpPr>
        <p:spPr>
          <a:xfrm>
            <a:off x="484650" y="2293425"/>
            <a:ext cx="263700" cy="287700"/>
          </a:xfrm>
          <a:prstGeom prst="triangle">
            <a:avLst>
              <a:gd fmla="val 50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5"/>
          <p:cNvSpPr/>
          <p:nvPr/>
        </p:nvSpPr>
        <p:spPr>
          <a:xfrm>
            <a:off x="692767" y="1850363"/>
            <a:ext cx="223200" cy="2364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1" name="Google Shape;361;p35"/>
          <p:cNvSpPr/>
          <p:nvPr/>
        </p:nvSpPr>
        <p:spPr>
          <a:xfrm>
            <a:off x="824685" y="1975601"/>
            <a:ext cx="223200" cy="236400"/>
          </a:xfrm>
          <a:prstGeom prst="rect">
            <a:avLst/>
          </a:prstGeom>
          <a:solidFill>
            <a:srgbClr val="E6B8A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sz="1200"/>
          </a:p>
        </p:txBody>
      </p:sp>
      <p:sp>
        <p:nvSpPr>
          <p:cNvPr id="362" name="Google Shape;362;p35"/>
          <p:cNvSpPr/>
          <p:nvPr/>
        </p:nvSpPr>
        <p:spPr>
          <a:xfrm>
            <a:off x="637050" y="2445825"/>
            <a:ext cx="263700" cy="287700"/>
          </a:xfrm>
          <a:prstGeom prst="triangle">
            <a:avLst>
              <a:gd fmla="val 50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5"/>
          <p:cNvSpPr/>
          <p:nvPr/>
        </p:nvSpPr>
        <p:spPr>
          <a:xfrm>
            <a:off x="789450" y="2598225"/>
            <a:ext cx="263700" cy="287700"/>
          </a:xfrm>
          <a:prstGeom prst="triangle">
            <a:avLst>
              <a:gd fmla="val 50000" name="adj"/>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5"/>
          <p:cNvSpPr/>
          <p:nvPr/>
        </p:nvSpPr>
        <p:spPr>
          <a:xfrm>
            <a:off x="484650" y="2940700"/>
            <a:ext cx="223200" cy="236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5"/>
          <p:cNvSpPr/>
          <p:nvPr/>
        </p:nvSpPr>
        <p:spPr>
          <a:xfrm>
            <a:off x="637050" y="3093100"/>
            <a:ext cx="223200" cy="236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5"/>
          <p:cNvSpPr/>
          <p:nvPr/>
        </p:nvSpPr>
        <p:spPr>
          <a:xfrm>
            <a:off x="789450" y="3245500"/>
            <a:ext cx="223200" cy="2364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5"/>
          <p:cNvSpPr/>
          <p:nvPr/>
        </p:nvSpPr>
        <p:spPr>
          <a:xfrm>
            <a:off x="464400" y="3536675"/>
            <a:ext cx="263700" cy="287700"/>
          </a:xfrm>
          <a:prstGeom prst="diamond">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5"/>
          <p:cNvSpPr/>
          <p:nvPr/>
        </p:nvSpPr>
        <p:spPr>
          <a:xfrm>
            <a:off x="616800" y="3689075"/>
            <a:ext cx="263700" cy="287700"/>
          </a:xfrm>
          <a:prstGeom prst="diamond">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5"/>
          <p:cNvSpPr/>
          <p:nvPr/>
        </p:nvSpPr>
        <p:spPr>
          <a:xfrm>
            <a:off x="769200" y="3841475"/>
            <a:ext cx="263700" cy="287700"/>
          </a:xfrm>
          <a:prstGeom prst="diamond">
            <a:avLst/>
          </a:prstGeom>
          <a:solidFill>
            <a:srgbClr val="C9DAF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5"/>
          <p:cNvSpPr/>
          <p:nvPr/>
        </p:nvSpPr>
        <p:spPr>
          <a:xfrm rot="5400000">
            <a:off x="3197725" y="290675"/>
            <a:ext cx="499500" cy="33735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5"/>
          <p:cNvSpPr txBox="1"/>
          <p:nvPr/>
        </p:nvSpPr>
        <p:spPr>
          <a:xfrm>
            <a:off x="1806677" y="1678854"/>
            <a:ext cx="11946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t>Data Pipeline / Data Ingestion</a:t>
            </a:r>
            <a:endParaRPr sz="1200"/>
          </a:p>
        </p:txBody>
      </p:sp>
      <p:sp>
        <p:nvSpPr>
          <p:cNvPr id="372" name="Google Shape;372;p35"/>
          <p:cNvSpPr/>
          <p:nvPr/>
        </p:nvSpPr>
        <p:spPr>
          <a:xfrm>
            <a:off x="1149475" y="1897875"/>
            <a:ext cx="6327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73" name="Google Shape;373;p35"/>
          <p:cNvPicPr preferRelativeResize="0"/>
          <p:nvPr/>
        </p:nvPicPr>
        <p:blipFill>
          <a:blip r:embed="rId4">
            <a:alphaModFix/>
          </a:blip>
          <a:stretch>
            <a:fillRect/>
          </a:stretch>
        </p:blipFill>
        <p:spPr>
          <a:xfrm>
            <a:off x="4293809" y="1958127"/>
            <a:ext cx="564733" cy="236400"/>
          </a:xfrm>
          <a:prstGeom prst="rect">
            <a:avLst/>
          </a:prstGeom>
          <a:noFill/>
          <a:ln>
            <a:noFill/>
          </a:ln>
        </p:spPr>
      </p:pic>
      <p:pic>
        <p:nvPicPr>
          <p:cNvPr id="374" name="Google Shape;374;p35"/>
          <p:cNvPicPr preferRelativeResize="0"/>
          <p:nvPr/>
        </p:nvPicPr>
        <p:blipFill>
          <a:blip r:embed="rId5">
            <a:alphaModFix/>
          </a:blip>
          <a:stretch>
            <a:fillRect/>
          </a:stretch>
        </p:blipFill>
        <p:spPr>
          <a:xfrm>
            <a:off x="2065950" y="2721975"/>
            <a:ext cx="797850" cy="236400"/>
          </a:xfrm>
          <a:prstGeom prst="rect">
            <a:avLst/>
          </a:prstGeom>
          <a:noFill/>
          <a:ln>
            <a:noFill/>
          </a:ln>
        </p:spPr>
      </p:pic>
      <p:pic>
        <p:nvPicPr>
          <p:cNvPr id="375" name="Google Shape;375;p35"/>
          <p:cNvPicPr preferRelativeResize="0"/>
          <p:nvPr/>
        </p:nvPicPr>
        <p:blipFill>
          <a:blip r:embed="rId6">
            <a:alphaModFix/>
          </a:blip>
          <a:stretch>
            <a:fillRect/>
          </a:stretch>
        </p:blipFill>
        <p:spPr>
          <a:xfrm>
            <a:off x="1970625" y="4225575"/>
            <a:ext cx="968854" cy="236400"/>
          </a:xfrm>
          <a:prstGeom prst="rect">
            <a:avLst/>
          </a:prstGeom>
          <a:noFill/>
          <a:ln>
            <a:noFill/>
          </a:ln>
        </p:spPr>
      </p:pic>
      <p:sp>
        <p:nvSpPr>
          <p:cNvPr id="376" name="Google Shape;376;p35"/>
          <p:cNvSpPr/>
          <p:nvPr/>
        </p:nvSpPr>
        <p:spPr>
          <a:xfrm>
            <a:off x="2007000" y="3362875"/>
            <a:ext cx="896100" cy="8627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Metadata Store</a:t>
            </a:r>
            <a:endParaRPr sz="1200"/>
          </a:p>
        </p:txBody>
      </p:sp>
      <p:sp>
        <p:nvSpPr>
          <p:cNvPr id="377" name="Google Shape;377;p35"/>
          <p:cNvSpPr/>
          <p:nvPr/>
        </p:nvSpPr>
        <p:spPr>
          <a:xfrm>
            <a:off x="3044325" y="3362875"/>
            <a:ext cx="896100" cy="8627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Content Store</a:t>
            </a:r>
            <a:endParaRPr sz="1200"/>
          </a:p>
        </p:txBody>
      </p:sp>
      <p:sp>
        <p:nvSpPr>
          <p:cNvPr id="378" name="Google Shape;378;p35"/>
          <p:cNvSpPr/>
          <p:nvPr/>
        </p:nvSpPr>
        <p:spPr>
          <a:xfrm>
            <a:off x="4081650" y="3362875"/>
            <a:ext cx="896100" cy="8627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Rawdata Store</a:t>
            </a:r>
            <a:endParaRPr sz="1200"/>
          </a:p>
        </p:txBody>
      </p:sp>
      <p:sp>
        <p:nvSpPr>
          <p:cNvPr id="379" name="Google Shape;379;p35"/>
          <p:cNvSpPr/>
          <p:nvPr/>
        </p:nvSpPr>
        <p:spPr>
          <a:xfrm rot="5400000">
            <a:off x="2265300" y="2335825"/>
            <a:ext cx="3795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5"/>
          <p:cNvSpPr/>
          <p:nvPr/>
        </p:nvSpPr>
        <p:spPr>
          <a:xfrm rot="5400000">
            <a:off x="2868150" y="2762425"/>
            <a:ext cx="12327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5"/>
          <p:cNvSpPr/>
          <p:nvPr/>
        </p:nvSpPr>
        <p:spPr>
          <a:xfrm rot="5400000">
            <a:off x="3890100" y="2754805"/>
            <a:ext cx="12477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5"/>
          <p:cNvSpPr/>
          <p:nvPr/>
        </p:nvSpPr>
        <p:spPr>
          <a:xfrm rot="5400000">
            <a:off x="2265300" y="3174025"/>
            <a:ext cx="3795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5"/>
          <p:cNvSpPr txBox="1"/>
          <p:nvPr/>
        </p:nvSpPr>
        <p:spPr>
          <a:xfrm>
            <a:off x="3807600" y="1152650"/>
            <a:ext cx="18768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Big Data Platform</a:t>
            </a:r>
            <a:endParaRPr/>
          </a:p>
        </p:txBody>
      </p:sp>
      <p:sp>
        <p:nvSpPr>
          <p:cNvPr id="384" name="Google Shape;384;p35"/>
          <p:cNvSpPr/>
          <p:nvPr/>
        </p:nvSpPr>
        <p:spPr>
          <a:xfrm>
            <a:off x="5587175" y="1212075"/>
            <a:ext cx="1194600" cy="3451200"/>
          </a:xfrm>
          <a:prstGeom prst="rect">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5"/>
          <p:cNvSpPr/>
          <p:nvPr/>
        </p:nvSpPr>
        <p:spPr>
          <a:xfrm>
            <a:off x="6706828" y="1212075"/>
            <a:ext cx="548700" cy="34512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5"/>
          <p:cNvSpPr/>
          <p:nvPr/>
        </p:nvSpPr>
        <p:spPr>
          <a:xfrm>
            <a:off x="1604331" y="3302675"/>
            <a:ext cx="3670800" cy="1203600"/>
          </a:xfrm>
          <a:prstGeom prst="rect">
            <a:avLst/>
          </a:prstGeom>
          <a:noFill/>
          <a:ln cap="flat" cmpd="sng" w="9525">
            <a:solidFill>
              <a:schemeClr val="dk2"/>
            </a:solidFill>
            <a:prstDash val="dash"/>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5"/>
          <p:cNvSpPr txBox="1"/>
          <p:nvPr/>
        </p:nvSpPr>
        <p:spPr>
          <a:xfrm rot="-5400000">
            <a:off x="1186505" y="3760625"/>
            <a:ext cx="1194600" cy="287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t>Data Lake</a:t>
            </a:r>
            <a:endParaRPr sz="1200"/>
          </a:p>
        </p:txBody>
      </p:sp>
      <p:sp>
        <p:nvSpPr>
          <p:cNvPr id="388" name="Google Shape;388;p35"/>
          <p:cNvSpPr/>
          <p:nvPr/>
        </p:nvSpPr>
        <p:spPr>
          <a:xfrm>
            <a:off x="5970175" y="1795025"/>
            <a:ext cx="548700" cy="474600"/>
          </a:xfrm>
          <a:prstGeom prst="pentagon">
            <a:avLst>
              <a:gd fmla="val 105146" name="hf"/>
              <a:gd fmla="val 110557"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35"/>
          <p:cNvSpPr/>
          <p:nvPr/>
        </p:nvSpPr>
        <p:spPr>
          <a:xfrm>
            <a:off x="5970175" y="2485968"/>
            <a:ext cx="548700" cy="474600"/>
          </a:xfrm>
          <a:prstGeom prst="pentagon">
            <a:avLst>
              <a:gd fmla="val 105146" name="hf"/>
              <a:gd fmla="val 110557"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35"/>
          <p:cNvSpPr/>
          <p:nvPr/>
        </p:nvSpPr>
        <p:spPr>
          <a:xfrm>
            <a:off x="5970175" y="3176911"/>
            <a:ext cx="548700" cy="474600"/>
          </a:xfrm>
          <a:prstGeom prst="pentagon">
            <a:avLst>
              <a:gd fmla="val 105146" name="hf"/>
              <a:gd fmla="val 110557"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35"/>
          <p:cNvSpPr/>
          <p:nvPr/>
        </p:nvSpPr>
        <p:spPr>
          <a:xfrm>
            <a:off x="5970175" y="3812399"/>
            <a:ext cx="548700" cy="474600"/>
          </a:xfrm>
          <a:prstGeom prst="pentagon">
            <a:avLst>
              <a:gd fmla="val 105146" name="hf"/>
              <a:gd fmla="val 110557" name="vf"/>
            </a:avLst>
          </a:prstGeom>
          <a:solidFill>
            <a:schemeClr val="accent1"/>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2" name="Google Shape;392;p35"/>
          <p:cNvSpPr txBox="1"/>
          <p:nvPr/>
        </p:nvSpPr>
        <p:spPr>
          <a:xfrm>
            <a:off x="5587175" y="1135875"/>
            <a:ext cx="11196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Integration </a:t>
            </a:r>
            <a:endParaRPr/>
          </a:p>
          <a:p>
            <a:pPr indent="0" lvl="0" marL="0" rtl="0" algn="ctr">
              <a:spcBef>
                <a:spcPts val="0"/>
              </a:spcBef>
              <a:spcAft>
                <a:spcPts val="0"/>
              </a:spcAft>
              <a:buNone/>
            </a:pPr>
            <a:r>
              <a:rPr lang="en"/>
              <a:t>Services</a:t>
            </a:r>
            <a:endParaRPr/>
          </a:p>
        </p:txBody>
      </p:sp>
      <p:sp>
        <p:nvSpPr>
          <p:cNvPr id="393" name="Google Shape;393;p35"/>
          <p:cNvSpPr/>
          <p:nvPr/>
        </p:nvSpPr>
        <p:spPr>
          <a:xfrm>
            <a:off x="5119513" y="3738425"/>
            <a:ext cx="6327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5"/>
          <p:cNvSpPr txBox="1"/>
          <p:nvPr/>
        </p:nvSpPr>
        <p:spPr>
          <a:xfrm>
            <a:off x="6711867" y="1146857"/>
            <a:ext cx="632700" cy="287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APIs</a:t>
            </a:r>
            <a:endParaRPr/>
          </a:p>
        </p:txBody>
      </p:sp>
      <p:pic>
        <p:nvPicPr>
          <p:cNvPr id="395" name="Google Shape;395;p35"/>
          <p:cNvPicPr preferRelativeResize="0"/>
          <p:nvPr/>
        </p:nvPicPr>
        <p:blipFill>
          <a:blip r:embed="rId7">
            <a:alphaModFix/>
          </a:blip>
          <a:stretch>
            <a:fillRect/>
          </a:stretch>
        </p:blipFill>
        <p:spPr>
          <a:xfrm>
            <a:off x="5641253" y="4225572"/>
            <a:ext cx="425621" cy="413400"/>
          </a:xfrm>
          <a:prstGeom prst="rect">
            <a:avLst/>
          </a:prstGeom>
          <a:noFill/>
          <a:ln>
            <a:noFill/>
          </a:ln>
        </p:spPr>
      </p:pic>
      <p:sp>
        <p:nvSpPr>
          <p:cNvPr id="396" name="Google Shape;396;p35"/>
          <p:cNvSpPr/>
          <p:nvPr/>
        </p:nvSpPr>
        <p:spPr>
          <a:xfrm>
            <a:off x="7145599" y="1871300"/>
            <a:ext cx="4257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7" name="Google Shape;397;p35"/>
          <p:cNvSpPr/>
          <p:nvPr/>
        </p:nvSpPr>
        <p:spPr>
          <a:xfrm>
            <a:off x="7145599" y="2446238"/>
            <a:ext cx="4257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8" name="Google Shape;398;p35"/>
          <p:cNvSpPr/>
          <p:nvPr/>
        </p:nvSpPr>
        <p:spPr>
          <a:xfrm>
            <a:off x="7145599" y="3041213"/>
            <a:ext cx="4257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5"/>
          <p:cNvSpPr/>
          <p:nvPr/>
        </p:nvSpPr>
        <p:spPr>
          <a:xfrm>
            <a:off x="7145599" y="3634938"/>
            <a:ext cx="425700" cy="1890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00" name="Google Shape;400;p35"/>
          <p:cNvPicPr preferRelativeResize="0"/>
          <p:nvPr/>
        </p:nvPicPr>
        <p:blipFill>
          <a:blip r:embed="rId8">
            <a:alphaModFix/>
          </a:blip>
          <a:stretch>
            <a:fillRect/>
          </a:stretch>
        </p:blipFill>
        <p:spPr>
          <a:xfrm>
            <a:off x="6103851" y="1907861"/>
            <a:ext cx="287700" cy="312833"/>
          </a:xfrm>
          <a:prstGeom prst="rect">
            <a:avLst/>
          </a:prstGeom>
          <a:noFill/>
          <a:ln>
            <a:noFill/>
          </a:ln>
        </p:spPr>
      </p:pic>
      <p:pic>
        <p:nvPicPr>
          <p:cNvPr id="401" name="Google Shape;401;p35"/>
          <p:cNvPicPr preferRelativeResize="0"/>
          <p:nvPr/>
        </p:nvPicPr>
        <p:blipFill>
          <a:blip r:embed="rId9">
            <a:alphaModFix/>
          </a:blip>
          <a:stretch>
            <a:fillRect/>
          </a:stretch>
        </p:blipFill>
        <p:spPr>
          <a:xfrm>
            <a:off x="6138999" y="2606624"/>
            <a:ext cx="223199" cy="268037"/>
          </a:xfrm>
          <a:prstGeom prst="rect">
            <a:avLst/>
          </a:prstGeom>
          <a:noFill/>
          <a:ln>
            <a:noFill/>
          </a:ln>
        </p:spPr>
      </p:pic>
      <p:pic>
        <p:nvPicPr>
          <p:cNvPr id="402" name="Google Shape;402;p35"/>
          <p:cNvPicPr preferRelativeResize="0"/>
          <p:nvPr/>
        </p:nvPicPr>
        <p:blipFill>
          <a:blip r:embed="rId10">
            <a:alphaModFix/>
          </a:blip>
          <a:stretch>
            <a:fillRect/>
          </a:stretch>
        </p:blipFill>
        <p:spPr>
          <a:xfrm>
            <a:off x="5979659" y="3285058"/>
            <a:ext cx="548700" cy="288069"/>
          </a:xfrm>
          <a:prstGeom prst="rect">
            <a:avLst/>
          </a:prstGeom>
          <a:noFill/>
          <a:ln>
            <a:noFill/>
          </a:ln>
        </p:spPr>
      </p:pic>
      <p:pic>
        <p:nvPicPr>
          <p:cNvPr id="403" name="Google Shape;403;p35"/>
          <p:cNvPicPr preferRelativeResize="0"/>
          <p:nvPr/>
        </p:nvPicPr>
        <p:blipFill>
          <a:blip r:embed="rId11">
            <a:alphaModFix/>
          </a:blip>
          <a:stretch>
            <a:fillRect/>
          </a:stretch>
        </p:blipFill>
        <p:spPr>
          <a:xfrm>
            <a:off x="6099098" y="3912070"/>
            <a:ext cx="287700" cy="2877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7" name="Shape 407"/>
        <p:cNvGrpSpPr/>
        <p:nvPr/>
      </p:nvGrpSpPr>
      <p:grpSpPr>
        <a:xfrm>
          <a:off x="0" y="0"/>
          <a:ext cx="0" cy="0"/>
          <a:chOff x="0" y="0"/>
          <a:chExt cx="0" cy="0"/>
        </a:xfrm>
      </p:grpSpPr>
      <p:sp>
        <p:nvSpPr>
          <p:cNvPr id="408" name="Google Shape;408;p36"/>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Integration pattern</a:t>
            </a:r>
            <a:endParaRPr/>
          </a:p>
        </p:txBody>
      </p:sp>
      <p:sp>
        <p:nvSpPr>
          <p:cNvPr id="409" name="Google Shape;409;p3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13" name="Shape 413"/>
        <p:cNvGrpSpPr/>
        <p:nvPr/>
      </p:nvGrpSpPr>
      <p:grpSpPr>
        <a:xfrm>
          <a:off x="0" y="0"/>
          <a:ext cx="0" cy="0"/>
          <a:chOff x="0" y="0"/>
          <a:chExt cx="0" cy="0"/>
        </a:xfrm>
      </p:grpSpPr>
      <p:sp>
        <p:nvSpPr>
          <p:cNvPr id="414" name="Google Shape;414;p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Two dimensions of integration</a:t>
            </a:r>
            <a:endParaRPr/>
          </a:p>
        </p:txBody>
      </p:sp>
      <p:sp>
        <p:nvSpPr>
          <p:cNvPr id="415" name="Google Shape;415;p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457200" rtl="0" algn="l">
              <a:spcBef>
                <a:spcPts val="0"/>
              </a:spcBef>
              <a:spcAft>
                <a:spcPts val="0"/>
              </a:spcAft>
              <a:buNone/>
            </a:pPr>
            <a:r>
              <a:t/>
            </a:r>
            <a:endParaRPr sz="1400"/>
          </a:p>
          <a:p>
            <a:pPr indent="0" lvl="0" marL="0" rtl="0" algn="l">
              <a:spcBef>
                <a:spcPts val="0"/>
              </a:spcBef>
              <a:spcAft>
                <a:spcPts val="1600"/>
              </a:spcAft>
              <a:buNone/>
            </a:pPr>
            <a:r>
              <a:t/>
            </a:r>
            <a:endParaRPr/>
          </a:p>
        </p:txBody>
      </p:sp>
      <p:sp>
        <p:nvSpPr>
          <p:cNvPr id="416" name="Google Shape;416;p3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17" name="Google Shape;417;p37"/>
          <p:cNvPicPr preferRelativeResize="0"/>
          <p:nvPr/>
        </p:nvPicPr>
        <p:blipFill>
          <a:blip r:embed="rId3">
            <a:alphaModFix/>
          </a:blip>
          <a:stretch>
            <a:fillRect/>
          </a:stretch>
        </p:blipFill>
        <p:spPr>
          <a:xfrm>
            <a:off x="2439100" y="1291987"/>
            <a:ext cx="4265776" cy="337122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21" name="Shape 421"/>
        <p:cNvGrpSpPr/>
        <p:nvPr/>
      </p:nvGrpSpPr>
      <p:grpSpPr>
        <a:xfrm>
          <a:off x="0" y="0"/>
          <a:ext cx="0" cy="0"/>
          <a:chOff x="0" y="0"/>
          <a:chExt cx="0" cy="0"/>
        </a:xfrm>
      </p:grpSpPr>
      <p:sp>
        <p:nvSpPr>
          <p:cNvPr id="422" name="Google Shape;422;p38"/>
          <p:cNvSpPr txBox="1"/>
          <p:nvPr>
            <p:ph idx="1" type="body"/>
          </p:nvPr>
        </p:nvSpPr>
        <p:spPr>
          <a:xfrm>
            <a:off x="311700" y="1152475"/>
            <a:ext cx="5343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End </a:t>
            </a:r>
            <a:r>
              <a:rPr lang="en"/>
              <a:t>User ”integration”</a:t>
            </a:r>
            <a:endParaRPr/>
          </a:p>
          <a:p>
            <a:pPr indent="-342900" lvl="0" marL="457200" rtl="0" algn="l">
              <a:spcBef>
                <a:spcPts val="0"/>
              </a:spcBef>
              <a:spcAft>
                <a:spcPts val="0"/>
              </a:spcAft>
              <a:buSzPts val="1800"/>
              <a:buChar char="●"/>
            </a:pPr>
            <a:r>
              <a:rPr lang="en"/>
              <a:t>API Gateway as runtime component for</a:t>
            </a:r>
            <a:endParaRPr/>
          </a:p>
          <a:p>
            <a:pPr indent="-317500" lvl="1" marL="914400" rtl="0" algn="l">
              <a:spcBef>
                <a:spcPts val="0"/>
              </a:spcBef>
              <a:spcAft>
                <a:spcPts val="0"/>
              </a:spcAft>
              <a:buSzPts val="1400"/>
              <a:buChar char="○"/>
            </a:pPr>
            <a:r>
              <a:rPr lang="en"/>
              <a:t>API policy enforcement</a:t>
            </a:r>
            <a:endParaRPr/>
          </a:p>
          <a:p>
            <a:pPr indent="-317500" lvl="1" marL="914400" rtl="0" algn="l">
              <a:spcBef>
                <a:spcPts val="0"/>
              </a:spcBef>
              <a:spcAft>
                <a:spcPts val="0"/>
              </a:spcAft>
              <a:buSzPts val="1400"/>
              <a:buChar char="○"/>
            </a:pPr>
            <a:r>
              <a:rPr lang="en"/>
              <a:t>Request routing</a:t>
            </a:r>
            <a:endParaRPr/>
          </a:p>
          <a:p>
            <a:pPr indent="-342900" lvl="0" marL="457200" rtl="0" algn="l">
              <a:spcBef>
                <a:spcPts val="0"/>
              </a:spcBef>
              <a:spcAft>
                <a:spcPts val="0"/>
              </a:spcAft>
              <a:buSzPts val="1800"/>
              <a:buChar char="●"/>
            </a:pPr>
            <a:r>
              <a:rPr lang="en"/>
              <a:t>(Near) Real-time, synchronous interactions</a:t>
            </a:r>
            <a:endParaRPr/>
          </a:p>
          <a:p>
            <a:pPr indent="-342900" lvl="0" marL="457200" rtl="0" algn="l">
              <a:spcBef>
                <a:spcPts val="0"/>
              </a:spcBef>
              <a:spcAft>
                <a:spcPts val="0"/>
              </a:spcAft>
              <a:buSzPts val="1800"/>
              <a:buChar char="●"/>
            </a:pPr>
            <a:r>
              <a:rPr lang="en"/>
              <a:t>APIs born from business requirements </a:t>
            </a:r>
            <a:endParaRPr/>
          </a:p>
          <a:p>
            <a:pPr indent="-317500" lvl="1" marL="914400" rtl="0" algn="l">
              <a:spcBef>
                <a:spcPts val="0"/>
              </a:spcBef>
              <a:spcAft>
                <a:spcPts val="0"/>
              </a:spcAft>
              <a:buSzPts val="1400"/>
              <a:buChar char="○"/>
            </a:pPr>
            <a:r>
              <a:rPr lang="en"/>
              <a:t>Who is using the API?</a:t>
            </a:r>
            <a:endParaRPr/>
          </a:p>
          <a:p>
            <a:pPr indent="-317500" lvl="1" marL="914400" rtl="0" algn="l">
              <a:spcBef>
                <a:spcPts val="0"/>
              </a:spcBef>
              <a:spcAft>
                <a:spcPts val="0"/>
              </a:spcAft>
              <a:buSzPts val="1400"/>
              <a:buChar char="○"/>
            </a:pPr>
            <a:r>
              <a:rPr lang="en"/>
              <a:t>How is the API being used?</a:t>
            </a:r>
            <a:endParaRPr/>
          </a:p>
          <a:p>
            <a:pPr indent="-342900" lvl="0" marL="457200" rtl="0" algn="l">
              <a:spcBef>
                <a:spcPts val="0"/>
              </a:spcBef>
              <a:spcAft>
                <a:spcPts val="0"/>
              </a:spcAft>
              <a:buSzPts val="1800"/>
              <a:buChar char="●"/>
            </a:pPr>
            <a:r>
              <a:rPr lang="en"/>
              <a:t>Use of lightweight, standard protocols</a:t>
            </a:r>
            <a:endParaRPr/>
          </a:p>
        </p:txBody>
      </p:sp>
      <p:sp>
        <p:nvSpPr>
          <p:cNvPr id="423" name="Google Shape;423;p3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Vertical integration</a:t>
            </a:r>
            <a:endParaRPr/>
          </a:p>
        </p:txBody>
      </p:sp>
      <p:sp>
        <p:nvSpPr>
          <p:cNvPr id="424" name="Google Shape;424;p3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38"/>
          <p:cNvSpPr txBox="1"/>
          <p:nvPr/>
        </p:nvSpPr>
        <p:spPr>
          <a:xfrm>
            <a:off x="5883600" y="4670425"/>
            <a:ext cx="2922900" cy="310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u="sng">
                <a:solidFill>
                  <a:schemeClr val="hlink"/>
                </a:solidFill>
                <a:hlinkClick r:id="rId4"/>
              </a:rPr>
              <a:t>https://microservices.io/patterns/apigateway.html</a:t>
            </a:r>
            <a:endParaRPr sz="1000"/>
          </a:p>
        </p:txBody>
      </p:sp>
      <p:pic>
        <p:nvPicPr>
          <p:cNvPr id="426" name="Google Shape;426;p38"/>
          <p:cNvPicPr preferRelativeResize="0"/>
          <p:nvPr/>
        </p:nvPicPr>
        <p:blipFill>
          <a:blip r:embed="rId5">
            <a:alphaModFix/>
          </a:blip>
          <a:stretch>
            <a:fillRect/>
          </a:stretch>
        </p:blipFill>
        <p:spPr>
          <a:xfrm>
            <a:off x="5357050" y="846693"/>
            <a:ext cx="3115675" cy="1939132"/>
          </a:xfrm>
          <a:prstGeom prst="rect">
            <a:avLst/>
          </a:prstGeom>
          <a:noFill/>
          <a:ln>
            <a:noFill/>
          </a:ln>
        </p:spPr>
      </p:pic>
      <p:pic>
        <p:nvPicPr>
          <p:cNvPr id="427" name="Google Shape;427;p38"/>
          <p:cNvPicPr preferRelativeResize="0"/>
          <p:nvPr/>
        </p:nvPicPr>
        <p:blipFill>
          <a:blip r:embed="rId6">
            <a:alphaModFix/>
          </a:blip>
          <a:stretch>
            <a:fillRect/>
          </a:stretch>
        </p:blipFill>
        <p:spPr>
          <a:xfrm>
            <a:off x="6253300" y="3057925"/>
            <a:ext cx="2705599" cy="1681492"/>
          </a:xfrm>
          <a:prstGeom prst="rect">
            <a:avLst/>
          </a:prstGeom>
          <a:noFill/>
          <a:ln>
            <a:noFill/>
          </a:ln>
        </p:spPr>
      </p:pic>
      <p:sp>
        <p:nvSpPr>
          <p:cNvPr id="428" name="Google Shape;428;p38"/>
          <p:cNvSpPr txBox="1"/>
          <p:nvPr/>
        </p:nvSpPr>
        <p:spPr>
          <a:xfrm>
            <a:off x="5262625" y="533475"/>
            <a:ext cx="14169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API Gateway</a:t>
            </a:r>
            <a:endParaRPr b="1"/>
          </a:p>
        </p:txBody>
      </p:sp>
      <p:sp>
        <p:nvSpPr>
          <p:cNvPr id="429" name="Google Shape;429;p38"/>
          <p:cNvSpPr txBox="1"/>
          <p:nvPr/>
        </p:nvSpPr>
        <p:spPr>
          <a:xfrm>
            <a:off x="6167425" y="2768650"/>
            <a:ext cx="2294700" cy="23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t>Backend for Frontend</a:t>
            </a:r>
            <a:endParaRPr b="1"/>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3" name="Shape 433"/>
        <p:cNvGrpSpPr/>
        <p:nvPr/>
      </p:nvGrpSpPr>
      <p:grpSpPr>
        <a:xfrm>
          <a:off x="0" y="0"/>
          <a:ext cx="0" cy="0"/>
          <a:chOff x="0" y="0"/>
          <a:chExt cx="0" cy="0"/>
        </a:xfrm>
      </p:grpSpPr>
      <p:sp>
        <p:nvSpPr>
          <p:cNvPr id="434" name="Google Shape;434;p3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API first design approach</a:t>
            </a:r>
            <a:endParaRPr/>
          </a:p>
        </p:txBody>
      </p:sp>
      <p:sp>
        <p:nvSpPr>
          <p:cNvPr id="435" name="Google Shape;435;p3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36" name="Google Shape;436;p39"/>
          <p:cNvPicPr preferRelativeResize="0"/>
          <p:nvPr/>
        </p:nvPicPr>
        <p:blipFill>
          <a:blip r:embed="rId3">
            <a:alphaModFix/>
          </a:blip>
          <a:stretch>
            <a:fillRect/>
          </a:stretch>
        </p:blipFill>
        <p:spPr>
          <a:xfrm>
            <a:off x="787813" y="1006650"/>
            <a:ext cx="7568375" cy="3712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40" name="Shape 440"/>
        <p:cNvGrpSpPr/>
        <p:nvPr/>
      </p:nvGrpSpPr>
      <p:grpSpPr>
        <a:xfrm>
          <a:off x="0" y="0"/>
          <a:ext cx="0" cy="0"/>
          <a:chOff x="0" y="0"/>
          <a:chExt cx="0" cy="0"/>
        </a:xfrm>
      </p:grpSpPr>
      <p:sp>
        <p:nvSpPr>
          <p:cNvPr id="441" name="Google Shape;441;p4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Demo Use Case</a:t>
            </a:r>
            <a:endParaRPr/>
          </a:p>
        </p:txBody>
      </p:sp>
      <p:sp>
        <p:nvSpPr>
          <p:cNvPr id="442" name="Google Shape;442;p4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43" name="Google Shape;443;p40"/>
          <p:cNvSpPr/>
          <p:nvPr/>
        </p:nvSpPr>
        <p:spPr>
          <a:xfrm>
            <a:off x="6272975" y="2289675"/>
            <a:ext cx="1661400" cy="1103100"/>
          </a:xfrm>
          <a:prstGeom prst="rect">
            <a:avLst/>
          </a:prstGeom>
          <a:solidFill>
            <a:srgbClr val="6D9EEB"/>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40"/>
          <p:cNvSpPr/>
          <p:nvPr/>
        </p:nvSpPr>
        <p:spPr>
          <a:xfrm rot="5400000">
            <a:off x="6989125" y="1427200"/>
            <a:ext cx="226500" cy="1661400"/>
          </a:xfrm>
          <a:prstGeom prst="rect">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40"/>
          <p:cNvSpPr/>
          <p:nvPr/>
        </p:nvSpPr>
        <p:spPr>
          <a:xfrm>
            <a:off x="6610700" y="2491099"/>
            <a:ext cx="670200" cy="572700"/>
          </a:xfrm>
          <a:prstGeom prst="pentagon">
            <a:avLst>
              <a:gd fmla="val 105146" name="hf"/>
              <a:gd fmla="val 110557" name="vf"/>
            </a:avLst>
          </a:prstGeom>
          <a:solidFill>
            <a:srgbClr val="FCE5CD"/>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40"/>
          <p:cNvSpPr txBox="1"/>
          <p:nvPr/>
        </p:nvSpPr>
        <p:spPr>
          <a:xfrm>
            <a:off x="6271675" y="2047735"/>
            <a:ext cx="1661400" cy="287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t>Customer </a:t>
            </a:r>
            <a:r>
              <a:rPr lang="en"/>
              <a:t>API</a:t>
            </a:r>
            <a:endParaRPr/>
          </a:p>
        </p:txBody>
      </p:sp>
      <p:pic>
        <p:nvPicPr>
          <p:cNvPr id="447" name="Google Shape;447;p40"/>
          <p:cNvPicPr preferRelativeResize="0"/>
          <p:nvPr/>
        </p:nvPicPr>
        <p:blipFill>
          <a:blip r:embed="rId3">
            <a:alphaModFix/>
          </a:blip>
          <a:stretch>
            <a:fillRect/>
          </a:stretch>
        </p:blipFill>
        <p:spPr>
          <a:xfrm>
            <a:off x="7413812" y="2899280"/>
            <a:ext cx="425621" cy="413400"/>
          </a:xfrm>
          <a:prstGeom prst="rect">
            <a:avLst/>
          </a:prstGeom>
          <a:noFill/>
          <a:ln>
            <a:noFill/>
          </a:ln>
        </p:spPr>
      </p:pic>
      <p:pic>
        <p:nvPicPr>
          <p:cNvPr id="448" name="Google Shape;448;p40"/>
          <p:cNvPicPr preferRelativeResize="0"/>
          <p:nvPr/>
        </p:nvPicPr>
        <p:blipFill>
          <a:blip r:embed="rId4">
            <a:alphaModFix/>
          </a:blip>
          <a:stretch>
            <a:fillRect/>
          </a:stretch>
        </p:blipFill>
        <p:spPr>
          <a:xfrm>
            <a:off x="6477824" y="2572411"/>
            <a:ext cx="935975" cy="491390"/>
          </a:xfrm>
          <a:prstGeom prst="rect">
            <a:avLst/>
          </a:prstGeom>
          <a:noFill/>
          <a:ln>
            <a:noFill/>
          </a:ln>
        </p:spPr>
      </p:pic>
      <p:sp>
        <p:nvSpPr>
          <p:cNvPr id="449" name="Google Shape;449;p40"/>
          <p:cNvSpPr/>
          <p:nvPr/>
        </p:nvSpPr>
        <p:spPr>
          <a:xfrm>
            <a:off x="6371988" y="3766075"/>
            <a:ext cx="1463375" cy="758800"/>
          </a:xfrm>
          <a:prstGeom prst="flowChartMagneticDisk">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CRM Database</a:t>
            </a:r>
            <a:endParaRPr/>
          </a:p>
        </p:txBody>
      </p:sp>
      <p:sp>
        <p:nvSpPr>
          <p:cNvPr id="450" name="Google Shape;450;p40"/>
          <p:cNvSpPr/>
          <p:nvPr/>
        </p:nvSpPr>
        <p:spPr>
          <a:xfrm rot="5400000">
            <a:off x="6867125" y="3401575"/>
            <a:ext cx="473100" cy="287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40"/>
          <p:cNvSpPr/>
          <p:nvPr/>
        </p:nvSpPr>
        <p:spPr>
          <a:xfrm>
            <a:off x="6500375" y="1072925"/>
            <a:ext cx="1194600" cy="630000"/>
          </a:xfrm>
          <a:prstGeom prst="rect">
            <a:avLst/>
          </a:prstGeom>
          <a:solidFill>
            <a:srgbClr val="B6D7A8"/>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Client Application</a:t>
            </a:r>
            <a:endParaRPr/>
          </a:p>
        </p:txBody>
      </p:sp>
      <p:sp>
        <p:nvSpPr>
          <p:cNvPr id="452" name="Google Shape;452;p40"/>
          <p:cNvSpPr/>
          <p:nvPr/>
        </p:nvSpPr>
        <p:spPr>
          <a:xfrm rot="5400000">
            <a:off x="6838025" y="1765125"/>
            <a:ext cx="521700" cy="287700"/>
          </a:xfrm>
          <a:prstGeom prst="rightArrow">
            <a:avLst>
              <a:gd fmla="val 50000" name="adj1"/>
              <a:gd fmla="val 50000" name="adj2"/>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40"/>
          <p:cNvSpPr txBox="1"/>
          <p:nvPr>
            <p:ph idx="1" type="body"/>
          </p:nvPr>
        </p:nvSpPr>
        <p:spPr>
          <a:xfrm>
            <a:off x="311700" y="1152475"/>
            <a:ext cx="52080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Integration of a DB-based CRM system</a:t>
            </a:r>
            <a:endParaRPr/>
          </a:p>
          <a:p>
            <a:pPr indent="-342900" lvl="0" marL="457200" rtl="0" algn="l">
              <a:spcBef>
                <a:spcPts val="0"/>
              </a:spcBef>
              <a:spcAft>
                <a:spcPts val="0"/>
              </a:spcAft>
              <a:buSzPts val="1800"/>
              <a:buChar char="●"/>
            </a:pPr>
            <a:r>
              <a:rPr lang="en"/>
              <a:t>Client application uses API to</a:t>
            </a:r>
            <a:endParaRPr/>
          </a:p>
          <a:p>
            <a:pPr indent="-317500" lvl="1" marL="914400" rtl="0" algn="l">
              <a:spcBef>
                <a:spcPts val="0"/>
              </a:spcBef>
              <a:spcAft>
                <a:spcPts val="0"/>
              </a:spcAft>
              <a:buSzPts val="1400"/>
              <a:buChar char="○"/>
            </a:pPr>
            <a:r>
              <a:rPr lang="en"/>
              <a:t>Find/Read Customer data</a:t>
            </a:r>
            <a:endParaRPr/>
          </a:p>
          <a:p>
            <a:pPr indent="-317500" lvl="1" marL="914400" rtl="0" algn="l">
              <a:spcBef>
                <a:spcPts val="0"/>
              </a:spcBef>
              <a:spcAft>
                <a:spcPts val="0"/>
              </a:spcAft>
              <a:buSzPts val="1400"/>
              <a:buChar char="○"/>
            </a:pPr>
            <a:r>
              <a:rPr lang="en"/>
              <a:t>Create Customer data</a:t>
            </a:r>
            <a:endParaRPr/>
          </a:p>
          <a:p>
            <a:pPr indent="-317500" lvl="1" marL="914400" rtl="0" algn="l">
              <a:spcBef>
                <a:spcPts val="0"/>
              </a:spcBef>
              <a:spcAft>
                <a:spcPts val="0"/>
              </a:spcAft>
              <a:buSzPts val="1400"/>
              <a:buChar char="○"/>
            </a:pPr>
            <a:r>
              <a:rPr lang="en"/>
              <a:t>Update Customer data</a:t>
            </a:r>
            <a:endParaRPr/>
          </a:p>
          <a:p>
            <a:pPr indent="-317500" lvl="1" marL="914400" rtl="0" algn="l">
              <a:spcBef>
                <a:spcPts val="0"/>
              </a:spcBef>
              <a:spcAft>
                <a:spcPts val="0"/>
              </a:spcAft>
              <a:buSzPts val="1400"/>
              <a:buChar char="○"/>
            </a:pPr>
            <a:r>
              <a:rPr lang="en"/>
              <a:t>Delete Customer data</a:t>
            </a:r>
            <a:endParaRPr/>
          </a:p>
          <a:p>
            <a:pPr indent="-342900" lvl="0" marL="457200" rtl="0" algn="l">
              <a:spcBef>
                <a:spcPts val="0"/>
              </a:spcBef>
              <a:spcAft>
                <a:spcPts val="0"/>
              </a:spcAft>
              <a:buSzPts val="1800"/>
              <a:buChar char="●"/>
            </a:pPr>
            <a:r>
              <a:rPr lang="en"/>
              <a:t>API ensures </a:t>
            </a:r>
            <a:r>
              <a:rPr lang="en"/>
              <a:t>secured access of Customer data</a:t>
            </a:r>
            <a:endParaRPr/>
          </a:p>
          <a:p>
            <a:pPr indent="-342900" lvl="0" marL="457200" rtl="0" algn="l">
              <a:spcBef>
                <a:spcPts val="0"/>
              </a:spcBef>
              <a:spcAft>
                <a:spcPts val="0"/>
              </a:spcAft>
              <a:buSzPts val="1800"/>
              <a:buChar char="●"/>
            </a:pPr>
            <a:r>
              <a:rPr lang="en"/>
              <a:t>Integration Service takes care of providing the data in the correct format according to the API description</a:t>
            </a:r>
            <a:endParaRPr/>
          </a:p>
        </p:txBody>
      </p:sp>
      <p:sp>
        <p:nvSpPr>
          <p:cNvPr id="454" name="Google Shape;454;p40"/>
          <p:cNvSpPr/>
          <p:nvPr/>
        </p:nvSpPr>
        <p:spPr>
          <a:xfrm>
            <a:off x="8200400" y="1085900"/>
            <a:ext cx="429300" cy="3383100"/>
          </a:xfrm>
          <a:prstGeom prst="up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40"/>
          <p:cNvSpPr txBox="1"/>
          <p:nvPr/>
        </p:nvSpPr>
        <p:spPr>
          <a:xfrm rot="-5400000">
            <a:off x="7496661" y="2559100"/>
            <a:ext cx="1757700" cy="31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Vertical Integration</a:t>
            </a:r>
            <a:endParaRPr>
              <a:solidFill>
                <a:schemeClr val="dk1"/>
              </a:solidFill>
            </a:endParaRPr>
          </a:p>
          <a:p>
            <a:pPr indent="0" lvl="0" marL="0" rtl="0" algn="ctr">
              <a:spcBef>
                <a:spcPts val="0"/>
              </a:spcBef>
              <a:spcAft>
                <a:spcPts val="0"/>
              </a:spcAft>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9" name="Shape 459"/>
        <p:cNvGrpSpPr/>
        <p:nvPr/>
      </p:nvGrpSpPr>
      <p:grpSpPr>
        <a:xfrm>
          <a:off x="0" y="0"/>
          <a:ext cx="0" cy="0"/>
          <a:chOff x="0" y="0"/>
          <a:chExt cx="0" cy="0"/>
        </a:xfrm>
      </p:grpSpPr>
      <p:sp>
        <p:nvSpPr>
          <p:cNvPr id="460" name="Google Shape;460;p4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Evolution of ‘vertical integration flow’ implementation</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sz="900">
              <a:solidFill>
                <a:srgbClr val="606569"/>
              </a:solidFill>
              <a:highlight>
                <a:srgbClr val="FFFFFF"/>
              </a:highlight>
            </a:endParaRPr>
          </a:p>
        </p:txBody>
      </p:sp>
      <p:sp>
        <p:nvSpPr>
          <p:cNvPr id="461" name="Google Shape;461;p4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62" name="Google Shape;462;p4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63" name="Google Shape;463;p41"/>
          <p:cNvPicPr preferRelativeResize="0"/>
          <p:nvPr/>
        </p:nvPicPr>
        <p:blipFill>
          <a:blip r:embed="rId4">
            <a:alphaModFix/>
          </a:blip>
          <a:stretch>
            <a:fillRect/>
          </a:stretch>
        </p:blipFill>
        <p:spPr>
          <a:xfrm>
            <a:off x="222350" y="1243338"/>
            <a:ext cx="8699300" cy="3194263"/>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7" name="Shape 467"/>
        <p:cNvGrpSpPr/>
        <p:nvPr/>
      </p:nvGrpSpPr>
      <p:grpSpPr>
        <a:xfrm>
          <a:off x="0" y="0"/>
          <a:ext cx="0" cy="0"/>
          <a:chOff x="0" y="0"/>
          <a:chExt cx="0" cy="0"/>
        </a:xfrm>
      </p:grpSpPr>
      <p:sp>
        <p:nvSpPr>
          <p:cNvPr id="468" name="Google Shape;468;p4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Horizontal</a:t>
            </a:r>
            <a:r>
              <a:rPr lang="en"/>
              <a:t> integration</a:t>
            </a:r>
            <a:endParaRPr/>
          </a:p>
        </p:txBody>
      </p:sp>
      <p:sp>
        <p:nvSpPr>
          <p:cNvPr id="469" name="Google Shape;469;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0" name="Google Shape;470;p4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Classic System2System integration</a:t>
            </a:r>
            <a:endParaRPr sz="1400"/>
          </a:p>
          <a:p>
            <a:pPr indent="-317500" lvl="0" marL="457200" rtl="0" algn="l">
              <a:spcBef>
                <a:spcPts val="0"/>
              </a:spcBef>
              <a:spcAft>
                <a:spcPts val="0"/>
              </a:spcAft>
              <a:buSzPts val="1400"/>
              <a:buChar char="●"/>
            </a:pPr>
            <a:r>
              <a:rPr lang="en" sz="1400"/>
              <a:t>Heavy-weight, proprietary protocols</a:t>
            </a:r>
            <a:endParaRPr sz="1400"/>
          </a:p>
          <a:p>
            <a:pPr indent="-317500" lvl="0" marL="457200" rtl="0" algn="l">
              <a:spcBef>
                <a:spcPts val="0"/>
              </a:spcBef>
              <a:spcAft>
                <a:spcPts val="0"/>
              </a:spcAft>
              <a:buSzPts val="1400"/>
              <a:buChar char="●"/>
            </a:pPr>
            <a:r>
              <a:rPr lang="en" sz="1400"/>
              <a:t>Technical interfaces</a:t>
            </a:r>
            <a:endParaRPr sz="1400"/>
          </a:p>
          <a:p>
            <a:pPr indent="-317500" lvl="0" marL="457200" rtl="0" algn="l">
              <a:spcBef>
                <a:spcPts val="0"/>
              </a:spcBef>
              <a:spcAft>
                <a:spcPts val="0"/>
              </a:spcAft>
              <a:buSzPts val="1400"/>
              <a:buChar char="●"/>
            </a:pPr>
            <a:r>
              <a:rPr lang="en" sz="1400"/>
              <a:t>Batch processing</a:t>
            </a:r>
            <a:endParaRPr sz="1400"/>
          </a:p>
          <a:p>
            <a:pPr indent="-317500" lvl="0" marL="457200" rtl="0" algn="l">
              <a:spcBef>
                <a:spcPts val="0"/>
              </a:spcBef>
              <a:spcAft>
                <a:spcPts val="0"/>
              </a:spcAft>
              <a:buSzPts val="1400"/>
              <a:buChar char="●"/>
            </a:pPr>
            <a:r>
              <a:rPr lang="en" sz="1400"/>
              <a:t>Asynchronous interaction patterns</a:t>
            </a:r>
            <a:endParaRPr sz="1400"/>
          </a:p>
          <a:p>
            <a:pPr indent="-317500" lvl="0" marL="457200" rtl="0" algn="l">
              <a:spcBef>
                <a:spcPts val="0"/>
              </a:spcBef>
              <a:spcAft>
                <a:spcPts val="0"/>
              </a:spcAft>
              <a:buSzPts val="1400"/>
              <a:buChar char="●"/>
            </a:pPr>
            <a:r>
              <a:rPr lang="en" sz="1400"/>
              <a:t>New insights: relaxed freshness and consistency demands, data replication</a:t>
            </a:r>
            <a:endParaRPr sz="1400"/>
          </a:p>
          <a:p>
            <a:pPr indent="-317500" lvl="0" marL="457200" rtl="0" algn="l">
              <a:spcBef>
                <a:spcPts val="0"/>
              </a:spcBef>
              <a:spcAft>
                <a:spcPts val="0"/>
              </a:spcAft>
              <a:buSzPts val="1400"/>
              <a:buChar char="●"/>
            </a:pPr>
            <a:r>
              <a:rPr lang="en" sz="1400"/>
              <a:t>New context: cloud, hybrid, “dumb pipes, smart endpoints”, Standard Apps &amp; SaaS evolution</a:t>
            </a:r>
            <a:endParaRPr sz="1400"/>
          </a:p>
        </p:txBody>
      </p:sp>
      <p:sp>
        <p:nvSpPr>
          <p:cNvPr id="471" name="Google Shape;471;p42"/>
          <p:cNvSpPr/>
          <p:nvPr/>
        </p:nvSpPr>
        <p:spPr>
          <a:xfrm>
            <a:off x="2084300" y="2976800"/>
            <a:ext cx="6295200" cy="1503000"/>
          </a:xfrm>
          <a:prstGeom prst="lef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sp>
        <p:nvSpPr>
          <p:cNvPr id="83" name="Google Shape;83;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Who are we?</a:t>
            </a:r>
            <a:endParaRPr/>
          </a:p>
        </p:txBody>
      </p:sp>
      <p:pic>
        <p:nvPicPr>
          <p:cNvPr id="84" name="Google Shape;84;p16"/>
          <p:cNvPicPr preferRelativeResize="0"/>
          <p:nvPr/>
        </p:nvPicPr>
        <p:blipFill>
          <a:blip r:embed="rId3">
            <a:alphaModFix/>
          </a:blip>
          <a:stretch>
            <a:fillRect/>
          </a:stretch>
        </p:blipFill>
        <p:spPr>
          <a:xfrm>
            <a:off x="6832022" y="45350"/>
            <a:ext cx="2285875" cy="631600"/>
          </a:xfrm>
          <a:prstGeom prst="rect">
            <a:avLst/>
          </a:prstGeom>
          <a:noFill/>
          <a:ln>
            <a:noFill/>
          </a:ln>
        </p:spPr>
      </p:pic>
      <p:sp>
        <p:nvSpPr>
          <p:cNvPr id="85" name="Google Shape;85;p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86" name="Google Shape;86;p16"/>
          <p:cNvPicPr preferRelativeResize="0"/>
          <p:nvPr/>
        </p:nvPicPr>
        <p:blipFill>
          <a:blip r:embed="rId4">
            <a:alphaModFix/>
          </a:blip>
          <a:stretch>
            <a:fillRect/>
          </a:stretch>
        </p:blipFill>
        <p:spPr>
          <a:xfrm>
            <a:off x="478397" y="1138622"/>
            <a:ext cx="750750" cy="1122675"/>
          </a:xfrm>
          <a:prstGeom prst="rect">
            <a:avLst/>
          </a:prstGeom>
          <a:noFill/>
          <a:ln>
            <a:noFill/>
          </a:ln>
        </p:spPr>
      </p:pic>
      <p:sp>
        <p:nvSpPr>
          <p:cNvPr id="87" name="Google Shape;87;p16"/>
          <p:cNvSpPr txBox="1"/>
          <p:nvPr/>
        </p:nvSpPr>
        <p:spPr>
          <a:xfrm>
            <a:off x="1359475" y="1146475"/>
            <a:ext cx="4199700" cy="11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Clr>
                <a:schemeClr val="dk1"/>
              </a:buClr>
              <a:buSzPts val="1100"/>
              <a:buFont typeface="Arial"/>
              <a:buNone/>
            </a:pPr>
            <a:r>
              <a:rPr lang="en" sz="2400">
                <a:solidFill>
                  <a:schemeClr val="dk1"/>
                </a:solidFill>
              </a:rPr>
              <a:t>Lucas Jellema (AMIS, NL)</a:t>
            </a:r>
            <a:endParaRPr/>
          </a:p>
        </p:txBody>
      </p:sp>
      <p:sp>
        <p:nvSpPr>
          <p:cNvPr id="88" name="Google Shape;88;p16"/>
          <p:cNvSpPr txBox="1"/>
          <p:nvPr/>
        </p:nvSpPr>
        <p:spPr>
          <a:xfrm>
            <a:off x="1359475" y="2365675"/>
            <a:ext cx="4199700" cy="11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rPr>
              <a:t>Arturo Viveros</a:t>
            </a:r>
            <a:r>
              <a:rPr lang="en" sz="2400">
                <a:solidFill>
                  <a:schemeClr val="dk1"/>
                </a:solidFill>
              </a:rPr>
              <a:t> (Sysco, NO)</a:t>
            </a:r>
            <a:endParaRPr/>
          </a:p>
        </p:txBody>
      </p:sp>
      <p:sp>
        <p:nvSpPr>
          <p:cNvPr id="89" name="Google Shape;89;p16"/>
          <p:cNvSpPr txBox="1"/>
          <p:nvPr/>
        </p:nvSpPr>
        <p:spPr>
          <a:xfrm>
            <a:off x="1359475" y="3474039"/>
            <a:ext cx="4199700" cy="11226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lang="en" sz="2400">
                <a:solidFill>
                  <a:schemeClr val="dk1"/>
                </a:solidFill>
              </a:rPr>
              <a:t>Sven Bernhardt</a:t>
            </a:r>
            <a:r>
              <a:rPr lang="en" sz="2400">
                <a:solidFill>
                  <a:schemeClr val="dk1"/>
                </a:solidFill>
              </a:rPr>
              <a:t> (OPITZ, DE)</a:t>
            </a:r>
            <a:endParaRPr/>
          </a:p>
        </p:txBody>
      </p:sp>
      <p:pic>
        <p:nvPicPr>
          <p:cNvPr id="90" name="Google Shape;90;p16"/>
          <p:cNvPicPr preferRelativeResize="0"/>
          <p:nvPr/>
        </p:nvPicPr>
        <p:blipFill>
          <a:blip r:embed="rId5">
            <a:alphaModFix/>
          </a:blip>
          <a:stretch>
            <a:fillRect/>
          </a:stretch>
        </p:blipFill>
        <p:spPr>
          <a:xfrm>
            <a:off x="478400" y="3454314"/>
            <a:ext cx="750750" cy="1151150"/>
          </a:xfrm>
          <a:prstGeom prst="rect">
            <a:avLst/>
          </a:prstGeom>
          <a:noFill/>
          <a:ln>
            <a:noFill/>
          </a:ln>
        </p:spPr>
      </p:pic>
      <p:pic>
        <p:nvPicPr>
          <p:cNvPr id="91" name="Google Shape;91;p16"/>
          <p:cNvPicPr preferRelativeResize="0"/>
          <p:nvPr/>
        </p:nvPicPr>
        <p:blipFill>
          <a:blip r:embed="rId6">
            <a:alphaModFix/>
          </a:blip>
          <a:stretch>
            <a:fillRect/>
          </a:stretch>
        </p:blipFill>
        <p:spPr>
          <a:xfrm>
            <a:off x="478400" y="2329100"/>
            <a:ext cx="750750" cy="1054830"/>
          </a:xfrm>
          <a:prstGeom prst="rect">
            <a:avLst/>
          </a:prstGeom>
          <a:noFill/>
          <a:ln>
            <a:noFill/>
          </a:ln>
        </p:spPr>
      </p:pic>
      <p:sp>
        <p:nvSpPr>
          <p:cNvPr id="92" name="Google Shape;92;p1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5" name="Shape 475"/>
        <p:cNvGrpSpPr/>
        <p:nvPr/>
      </p:nvGrpSpPr>
      <p:grpSpPr>
        <a:xfrm>
          <a:off x="0" y="0"/>
          <a:ext cx="0" cy="0"/>
          <a:chOff x="0" y="0"/>
          <a:chExt cx="0" cy="0"/>
        </a:xfrm>
      </p:grpSpPr>
      <p:sp>
        <p:nvSpPr>
          <p:cNvPr id="476" name="Google Shape;476;p4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Horizontal integration</a:t>
            </a:r>
            <a:endParaRPr/>
          </a:p>
        </p:txBody>
      </p:sp>
      <p:sp>
        <p:nvSpPr>
          <p:cNvPr id="477" name="Google Shape;477;p4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478" name="Google Shape;478;p4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479" name="Google Shape;479;p43"/>
          <p:cNvPicPr preferRelativeResize="0"/>
          <p:nvPr/>
        </p:nvPicPr>
        <p:blipFill rotWithShape="1">
          <a:blip r:embed="rId3">
            <a:alphaModFix/>
          </a:blip>
          <a:srcRect b="0" l="0" r="0" t="33199"/>
          <a:stretch/>
        </p:blipFill>
        <p:spPr>
          <a:xfrm>
            <a:off x="126250" y="1844625"/>
            <a:ext cx="8974049" cy="3298876"/>
          </a:xfrm>
          <a:prstGeom prst="rect">
            <a:avLst/>
          </a:prstGeom>
          <a:noFill/>
          <a:ln>
            <a:noFill/>
          </a:ln>
        </p:spPr>
      </p:pic>
      <p:sp>
        <p:nvSpPr>
          <p:cNvPr id="480" name="Google Shape;480;p43"/>
          <p:cNvSpPr txBox="1"/>
          <p:nvPr/>
        </p:nvSpPr>
        <p:spPr>
          <a:xfrm>
            <a:off x="3948450" y="800325"/>
            <a:ext cx="4138200" cy="127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highlight>
                  <a:srgbClr val="9FC5E8"/>
                </a:highlight>
              </a:rPr>
              <a:t>Technology &amp; Application Adapters &amp; Connectors, Workflow coordination, Event Bus. Exception Handling, Job Scheduling &amp; Mgt, Transformation, Routing. Monitoring. Streaming Analysis. Authentication.</a:t>
            </a:r>
            <a:endParaRPr>
              <a:highlight>
                <a:srgbClr val="9FC5E8"/>
              </a:high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4" name="Shape 484"/>
        <p:cNvGrpSpPr/>
        <p:nvPr/>
      </p:nvGrpSpPr>
      <p:grpSpPr>
        <a:xfrm>
          <a:off x="0" y="0"/>
          <a:ext cx="0" cy="0"/>
          <a:chOff x="0" y="0"/>
          <a:chExt cx="0" cy="0"/>
        </a:xfrm>
      </p:grpSpPr>
      <p:pic>
        <p:nvPicPr>
          <p:cNvPr id="485" name="Google Shape;485;p44"/>
          <p:cNvPicPr preferRelativeResize="0"/>
          <p:nvPr/>
        </p:nvPicPr>
        <p:blipFill>
          <a:blip r:embed="rId3">
            <a:alphaModFix/>
          </a:blip>
          <a:stretch>
            <a:fillRect/>
          </a:stretch>
        </p:blipFill>
        <p:spPr>
          <a:xfrm>
            <a:off x="4161975" y="2142025"/>
            <a:ext cx="4859175" cy="2914801"/>
          </a:xfrm>
          <a:prstGeom prst="rect">
            <a:avLst/>
          </a:prstGeom>
          <a:noFill/>
          <a:ln>
            <a:noFill/>
          </a:ln>
        </p:spPr>
      </p:pic>
      <p:sp>
        <p:nvSpPr>
          <p:cNvPr id="486" name="Google Shape;486;p4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Challenges with Horizontal Integration</a:t>
            </a:r>
            <a:endParaRPr/>
          </a:p>
        </p:txBody>
      </p:sp>
      <p:sp>
        <p:nvSpPr>
          <p:cNvPr id="487" name="Google Shape;487;p4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17500" lvl="0" marL="457200" rtl="0" algn="l">
              <a:lnSpc>
                <a:spcPct val="100000"/>
              </a:lnSpc>
              <a:spcBef>
                <a:spcPts val="0"/>
              </a:spcBef>
              <a:spcAft>
                <a:spcPts val="0"/>
              </a:spcAft>
              <a:buClr>
                <a:schemeClr val="dk1"/>
              </a:buClr>
              <a:buSzPts val="1400"/>
              <a:buChar char="●"/>
            </a:pPr>
            <a:r>
              <a:rPr lang="en" sz="1400">
                <a:solidFill>
                  <a:schemeClr val="dk1"/>
                </a:solidFill>
              </a:rPr>
              <a:t>Handle requirements for speed, </a:t>
            </a:r>
            <a:r>
              <a:rPr lang="en" sz="1400">
                <a:solidFill>
                  <a:schemeClr val="dk1"/>
                </a:solidFill>
              </a:rPr>
              <a:t>consistency, volume &amp; [global] distribution</a:t>
            </a:r>
            <a:br>
              <a:rPr lang="en" sz="1400">
                <a:solidFill>
                  <a:schemeClr val="dk1"/>
                </a:solidFill>
              </a:rPr>
            </a:b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Detect Change</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Extract Data</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Publish Change</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Transport</a:t>
            </a:r>
            <a:endParaRPr sz="1400">
              <a:solidFill>
                <a:schemeClr val="dk1"/>
              </a:solidFill>
            </a:endParaRPr>
          </a:p>
          <a:p>
            <a:pPr indent="-317500" lvl="1" marL="914400" rtl="0" algn="l">
              <a:lnSpc>
                <a:spcPct val="100000"/>
              </a:lnSpc>
              <a:spcBef>
                <a:spcPts val="0"/>
              </a:spcBef>
              <a:spcAft>
                <a:spcPts val="0"/>
              </a:spcAft>
              <a:buClr>
                <a:schemeClr val="dk1"/>
              </a:buClr>
              <a:buSzPts val="1400"/>
              <a:buChar char="○"/>
            </a:pPr>
            <a:r>
              <a:rPr lang="en" sz="1400">
                <a:solidFill>
                  <a:schemeClr val="dk1"/>
                </a:solidFill>
              </a:rPr>
              <a:t>deal with limited connectivity, temporary unavailabilit</a:t>
            </a:r>
            <a:r>
              <a:rPr lang="en">
                <a:solidFill>
                  <a:schemeClr val="dk1"/>
                </a:solidFill>
              </a:rPr>
              <a:t>y</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Convert/Transform</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Apply</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Monitor</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Handle exceptions</a:t>
            </a:r>
            <a:endParaRPr sz="1400">
              <a:solidFill>
                <a:schemeClr val="dk1"/>
              </a:solidFill>
            </a:endParaRPr>
          </a:p>
          <a:p>
            <a:pPr indent="-317500" lvl="0" marL="457200" rtl="0" algn="l">
              <a:lnSpc>
                <a:spcPct val="100000"/>
              </a:lnSpc>
              <a:spcBef>
                <a:spcPts val="0"/>
              </a:spcBef>
              <a:spcAft>
                <a:spcPts val="0"/>
              </a:spcAft>
              <a:buClr>
                <a:schemeClr val="dk1"/>
              </a:buClr>
              <a:buSzPts val="1400"/>
              <a:buChar char="●"/>
            </a:pPr>
            <a:r>
              <a:rPr lang="en" sz="1400">
                <a:solidFill>
                  <a:schemeClr val="dk1"/>
                </a:solidFill>
              </a:rPr>
              <a:t>Enforce constraints &amp; authorization</a:t>
            </a:r>
            <a:endParaRPr sz="1400">
              <a:solidFill>
                <a:schemeClr val="dk1"/>
              </a:solidFill>
            </a:endParaRPr>
          </a:p>
          <a:p>
            <a:pPr indent="0" lvl="0" marL="0" rtl="0" algn="l">
              <a:spcBef>
                <a:spcPts val="0"/>
              </a:spcBef>
              <a:spcAft>
                <a:spcPts val="1600"/>
              </a:spcAft>
              <a:buNone/>
            </a:pPr>
            <a:r>
              <a:t/>
            </a:r>
            <a:endParaRPr/>
          </a:p>
        </p:txBody>
      </p:sp>
      <p:sp>
        <p:nvSpPr>
          <p:cNvPr id="488" name="Google Shape;488;p4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4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(Cloud) Adapters &amp; iPaaS platforms</a:t>
            </a:r>
            <a:endParaRPr/>
          </a:p>
        </p:txBody>
      </p:sp>
      <p:sp>
        <p:nvSpPr>
          <p:cNvPr id="494" name="Google Shape;494;p4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495" name="Google Shape;495;p4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496" name="Google Shape;496;p45"/>
          <p:cNvPicPr preferRelativeResize="0"/>
          <p:nvPr/>
        </p:nvPicPr>
        <p:blipFill rotWithShape="1">
          <a:blip r:embed="rId3">
            <a:alphaModFix/>
          </a:blip>
          <a:srcRect b="7311" l="0" r="0" t="13038"/>
          <a:stretch/>
        </p:blipFill>
        <p:spPr>
          <a:xfrm>
            <a:off x="424575" y="1017725"/>
            <a:ext cx="8294876" cy="3721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0" name="Shape 500"/>
        <p:cNvGrpSpPr/>
        <p:nvPr/>
      </p:nvGrpSpPr>
      <p:grpSpPr>
        <a:xfrm>
          <a:off x="0" y="0"/>
          <a:ext cx="0" cy="0"/>
          <a:chOff x="0" y="0"/>
          <a:chExt cx="0" cy="0"/>
        </a:xfrm>
      </p:grpSpPr>
      <p:sp>
        <p:nvSpPr>
          <p:cNvPr id="501" name="Google Shape;501;p4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Event-Driven Integration</a:t>
            </a:r>
            <a:endParaRPr/>
          </a:p>
        </p:txBody>
      </p:sp>
      <p:sp>
        <p:nvSpPr>
          <p:cNvPr id="502" name="Google Shape;502;p4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03" name="Google Shape;503;p46"/>
          <p:cNvPicPr preferRelativeResize="0"/>
          <p:nvPr/>
        </p:nvPicPr>
        <p:blipFill>
          <a:blip r:embed="rId3">
            <a:alphaModFix/>
          </a:blip>
          <a:stretch>
            <a:fillRect/>
          </a:stretch>
        </p:blipFill>
        <p:spPr>
          <a:xfrm>
            <a:off x="1374311" y="1320036"/>
            <a:ext cx="6395374" cy="2503425"/>
          </a:xfrm>
          <a:prstGeom prst="rect">
            <a:avLst/>
          </a:prstGeom>
          <a:noFill/>
          <a:ln>
            <a:noFill/>
          </a:ln>
        </p:spPr>
      </p:pic>
      <p:sp>
        <p:nvSpPr>
          <p:cNvPr id="504" name="Google Shape;504;p46"/>
          <p:cNvSpPr txBox="1"/>
          <p:nvPr/>
        </p:nvSpPr>
        <p:spPr>
          <a:xfrm>
            <a:off x="3397650" y="3966075"/>
            <a:ext cx="2348700" cy="39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a:t>“Life is a Stream of Events”</a:t>
            </a:r>
            <a:endParaRPr i="1"/>
          </a:p>
        </p:txBody>
      </p:sp>
      <p:sp>
        <p:nvSpPr>
          <p:cNvPr id="505" name="Google Shape;505;p46"/>
          <p:cNvSpPr txBox="1"/>
          <p:nvPr/>
        </p:nvSpPr>
        <p:spPr>
          <a:xfrm>
            <a:off x="1957035" y="4262650"/>
            <a:ext cx="53823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4"/>
              </a:rPr>
              <a:t>https://www.slideshare.net/ConfluentInc/life-is-a-stream-of-events</a:t>
            </a:r>
            <a:endParaRPr sz="800"/>
          </a:p>
          <a:p>
            <a:pPr indent="0" lvl="0" marL="0" rtl="0" algn="ctr">
              <a:spcBef>
                <a:spcPts val="0"/>
              </a:spcBef>
              <a:spcAft>
                <a:spcPts val="0"/>
              </a:spcAft>
              <a:buNone/>
            </a:pPr>
            <a:r>
              <a:t/>
            </a:r>
            <a:endParaRPr sz="800"/>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9" name="Shape 509"/>
        <p:cNvGrpSpPr/>
        <p:nvPr/>
      </p:nvGrpSpPr>
      <p:grpSpPr>
        <a:xfrm>
          <a:off x="0" y="0"/>
          <a:ext cx="0" cy="0"/>
          <a:chOff x="0" y="0"/>
          <a:chExt cx="0" cy="0"/>
        </a:xfrm>
      </p:grpSpPr>
      <p:sp>
        <p:nvSpPr>
          <p:cNvPr id="510" name="Google Shape;510;p4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Event-Driven Integration</a:t>
            </a:r>
            <a:endParaRPr/>
          </a:p>
        </p:txBody>
      </p:sp>
      <p:sp>
        <p:nvSpPr>
          <p:cNvPr id="511" name="Google Shape;511;p4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12" name="Google Shape;512;p47"/>
          <p:cNvPicPr preferRelativeResize="0"/>
          <p:nvPr/>
        </p:nvPicPr>
        <p:blipFill>
          <a:blip r:embed="rId3">
            <a:alphaModFix/>
          </a:blip>
          <a:stretch>
            <a:fillRect/>
          </a:stretch>
        </p:blipFill>
        <p:spPr>
          <a:xfrm>
            <a:off x="4076850" y="1322850"/>
            <a:ext cx="4542449" cy="3390475"/>
          </a:xfrm>
          <a:prstGeom prst="rect">
            <a:avLst/>
          </a:prstGeom>
          <a:noFill/>
          <a:ln>
            <a:noFill/>
          </a:ln>
        </p:spPr>
      </p:pic>
      <p:sp>
        <p:nvSpPr>
          <p:cNvPr id="513" name="Google Shape;513;p47"/>
          <p:cNvSpPr txBox="1"/>
          <p:nvPr>
            <p:ph idx="1" type="body"/>
          </p:nvPr>
        </p:nvSpPr>
        <p:spPr>
          <a:xfrm>
            <a:off x="311700" y="1152475"/>
            <a:ext cx="39213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Systems act and react to internal &amp; external events</a:t>
            </a:r>
            <a:endParaRPr/>
          </a:p>
          <a:p>
            <a:pPr indent="-342900" lvl="0" marL="457200" rtl="0" algn="l">
              <a:spcBef>
                <a:spcPts val="0"/>
              </a:spcBef>
              <a:spcAft>
                <a:spcPts val="0"/>
              </a:spcAft>
              <a:buSzPts val="1800"/>
              <a:buChar char="●"/>
            </a:pPr>
            <a:r>
              <a:rPr lang="en"/>
              <a:t>Streams of events represent information and behavior</a:t>
            </a:r>
            <a:endParaRPr/>
          </a:p>
          <a:p>
            <a:pPr indent="-342900" lvl="0" marL="457200" rtl="0" algn="l">
              <a:spcBef>
                <a:spcPts val="0"/>
              </a:spcBef>
              <a:spcAft>
                <a:spcPts val="0"/>
              </a:spcAft>
              <a:buSzPts val="1800"/>
              <a:buChar char="●"/>
            </a:pPr>
            <a:r>
              <a:rPr lang="en"/>
              <a:t>Data should end up in the right places… eventually</a:t>
            </a:r>
            <a:endParaRPr/>
          </a:p>
          <a:p>
            <a:pPr indent="-342900" lvl="0" marL="457200" rtl="0" algn="l">
              <a:spcBef>
                <a:spcPts val="0"/>
              </a:spcBef>
              <a:spcAft>
                <a:spcPts val="0"/>
              </a:spcAft>
              <a:buSzPts val="1800"/>
              <a:buChar char="●"/>
            </a:pPr>
            <a:r>
              <a:rPr lang="en"/>
              <a:t>Popular design patterns:</a:t>
            </a:r>
            <a:endParaRPr/>
          </a:p>
          <a:p>
            <a:pPr indent="-317500" lvl="1" marL="914400" rtl="0" algn="l">
              <a:spcBef>
                <a:spcPts val="0"/>
              </a:spcBef>
              <a:spcAft>
                <a:spcPts val="0"/>
              </a:spcAft>
              <a:buSzPts val="1400"/>
              <a:buChar char="○"/>
            </a:pPr>
            <a:r>
              <a:rPr lang="en"/>
              <a:t>Event Sourcing</a:t>
            </a:r>
            <a:endParaRPr/>
          </a:p>
          <a:p>
            <a:pPr indent="-317500" lvl="1" marL="914400" rtl="0" algn="l">
              <a:spcBef>
                <a:spcPts val="0"/>
              </a:spcBef>
              <a:spcAft>
                <a:spcPts val="0"/>
              </a:spcAft>
              <a:buSzPts val="1400"/>
              <a:buChar char="○"/>
            </a:pPr>
            <a:r>
              <a:rPr lang="en"/>
              <a:t>CQRS</a:t>
            </a:r>
            <a:endParaRPr/>
          </a:p>
          <a:p>
            <a:pPr indent="-317500" lvl="1" marL="914400" rtl="0" algn="l">
              <a:spcBef>
                <a:spcPts val="0"/>
              </a:spcBef>
              <a:spcAft>
                <a:spcPts val="0"/>
              </a:spcAft>
              <a:buSzPts val="1400"/>
              <a:buChar char="○"/>
            </a:pPr>
            <a:r>
              <a:rPr lang="en"/>
              <a:t>Materialized view</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7" name="Shape 517"/>
        <p:cNvGrpSpPr/>
        <p:nvPr/>
      </p:nvGrpSpPr>
      <p:grpSpPr>
        <a:xfrm>
          <a:off x="0" y="0"/>
          <a:ext cx="0" cy="0"/>
          <a:chOff x="0" y="0"/>
          <a:chExt cx="0" cy="0"/>
        </a:xfrm>
      </p:grpSpPr>
      <p:sp>
        <p:nvSpPr>
          <p:cNvPr id="518" name="Google Shape;518;p4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Event-Driven Integration</a:t>
            </a:r>
            <a:endParaRPr/>
          </a:p>
        </p:txBody>
      </p:sp>
      <p:sp>
        <p:nvSpPr>
          <p:cNvPr id="519" name="Google Shape;519;p4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0" name="Google Shape;520;p48"/>
          <p:cNvPicPr preferRelativeResize="0"/>
          <p:nvPr/>
        </p:nvPicPr>
        <p:blipFill>
          <a:blip r:embed="rId3">
            <a:alphaModFix/>
          </a:blip>
          <a:stretch>
            <a:fillRect/>
          </a:stretch>
        </p:blipFill>
        <p:spPr>
          <a:xfrm>
            <a:off x="1766888" y="1248450"/>
            <a:ext cx="5610225" cy="29813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4" name="Shape 524"/>
        <p:cNvGrpSpPr/>
        <p:nvPr/>
      </p:nvGrpSpPr>
      <p:grpSpPr>
        <a:xfrm>
          <a:off x="0" y="0"/>
          <a:ext cx="0" cy="0"/>
          <a:chOff x="0" y="0"/>
          <a:chExt cx="0" cy="0"/>
        </a:xfrm>
      </p:grpSpPr>
      <p:sp>
        <p:nvSpPr>
          <p:cNvPr id="525" name="Google Shape;525;p49"/>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Event-Driven Integration</a:t>
            </a:r>
            <a:endParaRPr/>
          </a:p>
        </p:txBody>
      </p:sp>
      <p:sp>
        <p:nvSpPr>
          <p:cNvPr id="526" name="Google Shape;526;p4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27" name="Google Shape;527;p49"/>
          <p:cNvPicPr preferRelativeResize="0"/>
          <p:nvPr/>
        </p:nvPicPr>
        <p:blipFill rotWithShape="1">
          <a:blip r:embed="rId3">
            <a:alphaModFix/>
          </a:blip>
          <a:srcRect b="14366" l="-300" r="300" t="13038"/>
          <a:stretch/>
        </p:blipFill>
        <p:spPr>
          <a:xfrm>
            <a:off x="226400" y="1002125"/>
            <a:ext cx="8458098" cy="346072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1" name="Shape 531"/>
        <p:cNvGrpSpPr/>
        <p:nvPr/>
      </p:nvGrpSpPr>
      <p:grpSpPr>
        <a:xfrm>
          <a:off x="0" y="0"/>
          <a:ext cx="0" cy="0"/>
          <a:chOff x="0" y="0"/>
          <a:chExt cx="0" cy="0"/>
        </a:xfrm>
      </p:grpSpPr>
      <p:sp>
        <p:nvSpPr>
          <p:cNvPr id="532" name="Google Shape;532;p50"/>
          <p:cNvSpPr txBox="1"/>
          <p:nvPr>
            <p:ph type="title"/>
          </p:nvPr>
        </p:nvSpPr>
        <p:spPr>
          <a:xfrm>
            <a:off x="311700" y="3688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Event-Driven Integration</a:t>
            </a:r>
            <a:endParaRPr/>
          </a:p>
        </p:txBody>
      </p:sp>
      <p:sp>
        <p:nvSpPr>
          <p:cNvPr id="533" name="Google Shape;533;p5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34" name="Google Shape;534;p50"/>
          <p:cNvPicPr preferRelativeResize="0"/>
          <p:nvPr/>
        </p:nvPicPr>
        <p:blipFill>
          <a:blip r:embed="rId3">
            <a:alphaModFix/>
          </a:blip>
          <a:stretch>
            <a:fillRect/>
          </a:stretch>
        </p:blipFill>
        <p:spPr>
          <a:xfrm>
            <a:off x="1138412" y="865325"/>
            <a:ext cx="6697425" cy="392607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38" name="Shape 538"/>
        <p:cNvGrpSpPr/>
        <p:nvPr/>
      </p:nvGrpSpPr>
      <p:grpSpPr>
        <a:xfrm>
          <a:off x="0" y="0"/>
          <a:ext cx="0" cy="0"/>
          <a:chOff x="0" y="0"/>
          <a:chExt cx="0" cy="0"/>
        </a:xfrm>
      </p:grpSpPr>
      <p:pic>
        <p:nvPicPr>
          <p:cNvPr id="539" name="Google Shape;539;p51"/>
          <p:cNvPicPr preferRelativeResize="0"/>
          <p:nvPr/>
        </p:nvPicPr>
        <p:blipFill>
          <a:blip r:embed="rId4">
            <a:alphaModFix/>
          </a:blip>
          <a:stretch>
            <a:fillRect/>
          </a:stretch>
        </p:blipFill>
        <p:spPr>
          <a:xfrm>
            <a:off x="1853764" y="785125"/>
            <a:ext cx="5436476" cy="3092224"/>
          </a:xfrm>
          <a:prstGeom prst="rect">
            <a:avLst/>
          </a:prstGeom>
          <a:noFill/>
          <a:ln>
            <a:noFill/>
          </a:ln>
        </p:spPr>
      </p:pic>
      <p:sp>
        <p:nvSpPr>
          <p:cNvPr id="540" name="Google Shape;540;p51"/>
          <p:cNvSpPr txBox="1"/>
          <p:nvPr/>
        </p:nvSpPr>
        <p:spPr>
          <a:xfrm>
            <a:off x="555763" y="3964625"/>
            <a:ext cx="8032500" cy="72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i="1" lang="en"/>
              <a:t>“Serverless functions provide a synergistic relationship with event streaming applications; they behave differently with respect to streaming workloads but are both event driven”</a:t>
            </a:r>
            <a:endParaRPr i="1"/>
          </a:p>
        </p:txBody>
      </p:sp>
      <p:sp>
        <p:nvSpPr>
          <p:cNvPr id="541" name="Google Shape;541;p51"/>
          <p:cNvSpPr txBox="1"/>
          <p:nvPr>
            <p:ph type="title"/>
          </p:nvPr>
        </p:nvSpPr>
        <p:spPr>
          <a:xfrm>
            <a:off x="311700" y="125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Event-Driven Serverless Architectures</a:t>
            </a:r>
            <a:endParaRPr/>
          </a:p>
        </p:txBody>
      </p:sp>
      <p:sp>
        <p:nvSpPr>
          <p:cNvPr id="542" name="Google Shape;542;p51"/>
          <p:cNvSpPr txBox="1"/>
          <p:nvPr/>
        </p:nvSpPr>
        <p:spPr>
          <a:xfrm>
            <a:off x="4067875" y="4397750"/>
            <a:ext cx="1008300" cy="163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800" u="sng">
                <a:solidFill>
                  <a:schemeClr val="hlink"/>
                </a:solidFill>
                <a:hlinkClick r:id="rId5"/>
              </a:rPr>
              <a:t>https://confluent.io</a:t>
            </a:r>
            <a:endParaRPr sz="800"/>
          </a:p>
          <a:p>
            <a:pPr indent="0" lvl="0" marL="0" rtl="0" algn="ctr">
              <a:spcBef>
                <a:spcPts val="0"/>
              </a:spcBef>
              <a:spcAft>
                <a:spcPts val="0"/>
              </a:spcAft>
              <a:buNone/>
            </a:pPr>
            <a:r>
              <a:t/>
            </a:r>
            <a:endParaRPr sz="8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46" name="Shape 546"/>
        <p:cNvGrpSpPr/>
        <p:nvPr/>
      </p:nvGrpSpPr>
      <p:grpSpPr>
        <a:xfrm>
          <a:off x="0" y="0"/>
          <a:ext cx="0" cy="0"/>
          <a:chOff x="0" y="0"/>
          <a:chExt cx="0" cy="0"/>
        </a:xfrm>
      </p:grpSpPr>
      <p:sp>
        <p:nvSpPr>
          <p:cNvPr id="547" name="Google Shape;547;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Out of the box</a:t>
            </a:r>
            <a:endParaRPr/>
          </a:p>
        </p:txBody>
      </p:sp>
      <p:sp>
        <p:nvSpPr>
          <p:cNvPr id="548" name="Google Shape;548;p5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Ahead of Time Integration</a:t>
            </a:r>
            <a:endParaRPr/>
          </a:p>
          <a:p>
            <a:pPr indent="0" lvl="0" marL="0" rtl="0" algn="l">
              <a:spcBef>
                <a:spcPts val="1600"/>
              </a:spcBef>
              <a:spcAft>
                <a:spcPts val="0"/>
              </a:spcAft>
              <a:buNone/>
            </a:pPr>
            <a:r>
              <a:rPr lang="en"/>
              <a:t>Collective Data Set</a:t>
            </a:r>
            <a:endParaRPr/>
          </a:p>
          <a:p>
            <a:pPr indent="0" lvl="0" marL="0" rtl="0" algn="l">
              <a:spcBef>
                <a:spcPts val="1600"/>
              </a:spcBef>
              <a:spcAft>
                <a:spcPts val="1600"/>
              </a:spcAft>
              <a:buNone/>
            </a:pPr>
            <a:r>
              <a:rPr lang="en"/>
              <a:t>Event Sourcing</a:t>
            </a:r>
            <a:endParaRPr/>
          </a:p>
        </p:txBody>
      </p:sp>
      <p:sp>
        <p:nvSpPr>
          <p:cNvPr id="549" name="Google Shape;549;p5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0" name="Google Shape;550;p52"/>
          <p:cNvPicPr preferRelativeResize="0"/>
          <p:nvPr/>
        </p:nvPicPr>
        <p:blipFill>
          <a:blip r:embed="rId3">
            <a:alphaModFix/>
          </a:blip>
          <a:stretch>
            <a:fillRect/>
          </a:stretch>
        </p:blipFill>
        <p:spPr>
          <a:xfrm>
            <a:off x="6323288" y="2116450"/>
            <a:ext cx="2257425" cy="2266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98" name="Google Shape;98;p1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81000" lvl="0" marL="457200" rtl="0" algn="l">
              <a:spcBef>
                <a:spcPts val="0"/>
              </a:spcBef>
              <a:spcAft>
                <a:spcPts val="0"/>
              </a:spcAft>
              <a:buClr>
                <a:srgbClr val="000000"/>
              </a:buClr>
              <a:buSzPts val="2400"/>
              <a:buAutoNum type="arabicPeriod"/>
            </a:pPr>
            <a:r>
              <a:rPr lang="en" sz="2400">
                <a:solidFill>
                  <a:srgbClr val="000000"/>
                </a:solidFill>
              </a:rPr>
              <a:t>What is integration?</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en" sz="2400">
                <a:solidFill>
                  <a:srgbClr val="000000"/>
                </a:solidFill>
              </a:rPr>
              <a:t>Integration challenges</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en" sz="2400">
                <a:solidFill>
                  <a:srgbClr val="000000"/>
                </a:solidFill>
              </a:rPr>
              <a:t>“Traditional” integration approach</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en" sz="2400">
                <a:solidFill>
                  <a:srgbClr val="000000"/>
                </a:solidFill>
              </a:rPr>
              <a:t>Recents insights and developments</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en" sz="2400">
                <a:solidFill>
                  <a:srgbClr val="000000"/>
                </a:solidFill>
              </a:rPr>
              <a:t>Integration Patterns</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en" sz="2400">
                <a:solidFill>
                  <a:srgbClr val="000000"/>
                </a:solidFill>
              </a:rPr>
              <a:t>Out of the Box</a:t>
            </a:r>
            <a:endParaRPr sz="2400">
              <a:solidFill>
                <a:srgbClr val="000000"/>
              </a:solidFill>
            </a:endParaRPr>
          </a:p>
          <a:p>
            <a:pPr indent="-381000" lvl="0" marL="457200" rtl="0" algn="l">
              <a:spcBef>
                <a:spcPts val="0"/>
              </a:spcBef>
              <a:spcAft>
                <a:spcPts val="0"/>
              </a:spcAft>
              <a:buClr>
                <a:srgbClr val="000000"/>
              </a:buClr>
              <a:buSzPts val="2400"/>
              <a:buAutoNum type="arabicPeriod"/>
            </a:pPr>
            <a:r>
              <a:rPr lang="en" sz="2400">
                <a:solidFill>
                  <a:srgbClr val="000000"/>
                </a:solidFill>
              </a:rPr>
              <a:t>Conclusion</a:t>
            </a:r>
            <a:endParaRPr sz="2400">
              <a:solidFill>
                <a:srgbClr val="000000"/>
              </a:solidFill>
            </a:endParaRPr>
          </a:p>
        </p:txBody>
      </p:sp>
      <p:sp>
        <p:nvSpPr>
          <p:cNvPr id="99" name="Google Shape;99;p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54" name="Shape 554"/>
        <p:cNvGrpSpPr/>
        <p:nvPr/>
      </p:nvGrpSpPr>
      <p:grpSpPr>
        <a:xfrm>
          <a:off x="0" y="0"/>
          <a:ext cx="0" cy="0"/>
          <a:chOff x="0" y="0"/>
          <a:chExt cx="0" cy="0"/>
        </a:xfrm>
      </p:grpSpPr>
      <p:sp>
        <p:nvSpPr>
          <p:cNvPr id="555" name="Google Shape;555;p53"/>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JIT vs AOT</a:t>
            </a:r>
            <a:endParaRPr/>
          </a:p>
        </p:txBody>
      </p:sp>
      <p:sp>
        <p:nvSpPr>
          <p:cNvPr id="556" name="Google Shape;556;p53"/>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557" name="Google Shape;557;p5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58" name="Google Shape;558;p53"/>
          <p:cNvPicPr preferRelativeResize="0"/>
          <p:nvPr/>
        </p:nvPicPr>
        <p:blipFill>
          <a:blip r:embed="rId3">
            <a:alphaModFix/>
          </a:blip>
          <a:stretch>
            <a:fillRect/>
          </a:stretch>
        </p:blipFill>
        <p:spPr>
          <a:xfrm>
            <a:off x="2599500" y="1241848"/>
            <a:ext cx="3859750" cy="3363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562" name="Shape 562"/>
        <p:cNvGrpSpPr/>
        <p:nvPr/>
      </p:nvGrpSpPr>
      <p:grpSpPr>
        <a:xfrm>
          <a:off x="0" y="0"/>
          <a:ext cx="0" cy="0"/>
          <a:chOff x="0" y="0"/>
          <a:chExt cx="0" cy="0"/>
        </a:xfrm>
      </p:grpSpPr>
      <p:sp>
        <p:nvSpPr>
          <p:cNvPr id="563" name="Google Shape;563;p5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JIT vs AOT Data Integration</a:t>
            </a:r>
            <a:endParaRPr/>
          </a:p>
        </p:txBody>
      </p:sp>
      <p:sp>
        <p:nvSpPr>
          <p:cNvPr id="564" name="Google Shape;564;p5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chemeClr val="dk1"/>
              </a:buClr>
              <a:buSzPts val="1500"/>
              <a:buChar char="●"/>
            </a:pPr>
            <a:r>
              <a:rPr lang="en" sz="1500">
                <a:solidFill>
                  <a:schemeClr val="dk1"/>
                </a:solidFill>
              </a:rPr>
              <a:t>JIT</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Process [synchronous] request for data ‘just in in time’</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Performance overhead suffered at (every) request time</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Only data that is requested</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Fresh as can be</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All authorization rules applied</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Single Source of Truth</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Transformation &amp; Aggregation at request time</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Hard (runtime) dependencies from consumer on producer</a:t>
            </a:r>
            <a:endParaRPr sz="1500">
              <a:solidFill>
                <a:schemeClr val="dk1"/>
              </a:solidFill>
            </a:endParaRPr>
          </a:p>
          <a:p>
            <a:pPr indent="0" lvl="0" marL="457200" rtl="0" algn="l">
              <a:lnSpc>
                <a:spcPct val="120000"/>
              </a:lnSpc>
              <a:spcBef>
                <a:spcPts val="0"/>
              </a:spcBef>
              <a:spcAft>
                <a:spcPts val="0"/>
              </a:spcAft>
              <a:buNone/>
            </a:pPr>
            <a:r>
              <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AOT</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Pre-process / pre-share data ‘ahead of time’</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Potentially includes data that will never be requested</a:t>
            </a:r>
            <a:endParaRPr sz="1500">
              <a:solidFill>
                <a:schemeClr val="dk1"/>
              </a:solidFill>
            </a:endParaRPr>
          </a:p>
          <a:p>
            <a:pPr indent="-323850" lvl="1" marL="914400" rtl="0" algn="l">
              <a:lnSpc>
                <a:spcPct val="120000"/>
              </a:lnSpc>
              <a:spcBef>
                <a:spcPts val="0"/>
              </a:spcBef>
              <a:spcAft>
                <a:spcPts val="0"/>
              </a:spcAft>
              <a:buClr>
                <a:schemeClr val="dk1"/>
              </a:buClr>
              <a:buSzPts val="1500"/>
              <a:buChar char="○"/>
            </a:pPr>
            <a:r>
              <a:rPr lang="en" sz="1500">
                <a:solidFill>
                  <a:schemeClr val="dk1"/>
                </a:solidFill>
              </a:rPr>
              <a:t>Data can be outdated</a:t>
            </a:r>
            <a:endParaRPr sz="1500">
              <a:solidFill>
                <a:schemeClr val="dk1"/>
              </a:solidFill>
            </a:endParaRPr>
          </a:p>
          <a:p>
            <a:pPr indent="0" lvl="0" marL="0" rtl="0" algn="l">
              <a:spcBef>
                <a:spcPts val="0"/>
              </a:spcBef>
              <a:spcAft>
                <a:spcPts val="1600"/>
              </a:spcAft>
              <a:buNone/>
            </a:pPr>
            <a:r>
              <a:t/>
            </a:r>
            <a:endParaRPr/>
          </a:p>
        </p:txBody>
      </p:sp>
      <p:sp>
        <p:nvSpPr>
          <p:cNvPr id="565" name="Google Shape;56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69" name="Shape 569"/>
        <p:cNvGrpSpPr/>
        <p:nvPr/>
      </p:nvGrpSpPr>
      <p:grpSpPr>
        <a:xfrm>
          <a:off x="0" y="0"/>
          <a:ext cx="0" cy="0"/>
          <a:chOff x="0" y="0"/>
          <a:chExt cx="0" cy="0"/>
        </a:xfrm>
      </p:grpSpPr>
      <p:pic>
        <p:nvPicPr>
          <p:cNvPr id="570" name="Google Shape;570;p55"/>
          <p:cNvPicPr preferRelativeResize="0"/>
          <p:nvPr/>
        </p:nvPicPr>
        <p:blipFill>
          <a:blip r:embed="rId3">
            <a:alphaModFix/>
          </a:blip>
          <a:stretch>
            <a:fillRect/>
          </a:stretch>
        </p:blipFill>
        <p:spPr>
          <a:xfrm>
            <a:off x="6057550" y="2550675"/>
            <a:ext cx="2867900" cy="2323000"/>
          </a:xfrm>
          <a:prstGeom prst="rect">
            <a:avLst/>
          </a:prstGeom>
          <a:noFill/>
          <a:ln>
            <a:noFill/>
          </a:ln>
        </p:spPr>
      </p:pic>
      <p:sp>
        <p:nvSpPr>
          <p:cNvPr id="571" name="Google Shape;571;p5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CQRS =&gt; Specialized Query Stores</a:t>
            </a:r>
            <a:endParaRPr/>
          </a:p>
        </p:txBody>
      </p:sp>
      <p:sp>
        <p:nvSpPr>
          <p:cNvPr id="572" name="Google Shape;572;p5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Cater for different (read) Data Usage Scenarios </a:t>
            </a:r>
            <a:endParaRPr sz="1500">
              <a:solidFill>
                <a:schemeClr val="dk1"/>
              </a:solidFill>
            </a:endParaRPr>
          </a:p>
          <a:p>
            <a:pPr indent="0" lvl="0" marL="0" rtl="0" algn="l">
              <a:spcBef>
                <a:spcPts val="1600"/>
              </a:spcBef>
              <a:spcAft>
                <a:spcPts val="0"/>
              </a:spcAft>
              <a:buNone/>
            </a:pPr>
            <a:r>
              <a:rPr lang="en" sz="1500">
                <a:solidFill>
                  <a:schemeClr val="dk1"/>
                </a:solidFill>
              </a:rPr>
              <a:t>Different in:</a:t>
            </a:r>
            <a:endParaRPr sz="1500">
              <a:solidFill>
                <a:schemeClr val="dk1"/>
              </a:solidFill>
            </a:endParaRPr>
          </a:p>
          <a:p>
            <a:pPr indent="-323850" lvl="0" marL="457200" rtl="0" algn="l">
              <a:lnSpc>
                <a:spcPct val="120000"/>
              </a:lnSpc>
              <a:spcBef>
                <a:spcPts val="1600"/>
              </a:spcBef>
              <a:spcAft>
                <a:spcPts val="0"/>
              </a:spcAft>
              <a:buClr>
                <a:schemeClr val="dk1"/>
              </a:buClr>
              <a:buSzPts val="1500"/>
              <a:buChar char="●"/>
            </a:pPr>
            <a:r>
              <a:rPr i="1" lang="en" sz="1500">
                <a:solidFill>
                  <a:schemeClr val="dk1"/>
                </a:solidFill>
              </a:rPr>
              <a:t>Why</a:t>
            </a:r>
            <a:endParaRPr i="1"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What – grain, aggregation, breadth, type of and variation in queries</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How – format, language, accuracy and freshness, consistency</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When – frequency, time of day | week | month, 24/7</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Where – latency, band width, off line</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Who – scale, different roles &amp; user groups</a:t>
            </a:r>
            <a:endParaRPr sz="1500">
              <a:solidFill>
                <a:schemeClr val="dk1"/>
              </a:solidFill>
            </a:endParaRPr>
          </a:p>
          <a:p>
            <a:pPr indent="0" lvl="0" marL="0" rtl="0" algn="l">
              <a:spcBef>
                <a:spcPts val="0"/>
              </a:spcBef>
              <a:spcAft>
                <a:spcPts val="1600"/>
              </a:spcAft>
              <a:buNone/>
            </a:pPr>
            <a:r>
              <a:t/>
            </a:r>
            <a:endParaRPr/>
          </a:p>
        </p:txBody>
      </p:sp>
      <p:sp>
        <p:nvSpPr>
          <p:cNvPr id="573" name="Google Shape;573;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77" name="Shape 577"/>
        <p:cNvGrpSpPr/>
        <p:nvPr/>
      </p:nvGrpSpPr>
      <p:grpSpPr>
        <a:xfrm>
          <a:off x="0" y="0"/>
          <a:ext cx="0" cy="0"/>
          <a:chOff x="0" y="0"/>
          <a:chExt cx="0" cy="0"/>
        </a:xfrm>
      </p:grpSpPr>
      <p:sp>
        <p:nvSpPr>
          <p:cNvPr id="578" name="Google Shape;578;p56"/>
          <p:cNvSpPr/>
          <p:nvPr/>
        </p:nvSpPr>
        <p:spPr>
          <a:xfrm>
            <a:off x="4945825" y="2800750"/>
            <a:ext cx="1526100" cy="19023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highlight>
                <a:schemeClr val="lt1"/>
              </a:highlight>
            </a:endParaRPr>
          </a:p>
        </p:txBody>
      </p:sp>
      <p:sp>
        <p:nvSpPr>
          <p:cNvPr id="579" name="Google Shape;579;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CQRS =&gt; Optimized Data Set for Special Use Case</a:t>
            </a:r>
            <a:endParaRPr/>
          </a:p>
          <a:p>
            <a:pPr indent="0" lvl="0" marL="0" rtl="0" algn="l">
              <a:spcBef>
                <a:spcPts val="0"/>
              </a:spcBef>
              <a:spcAft>
                <a:spcPts val="0"/>
              </a:spcAft>
              <a:buNone/>
            </a:pPr>
            <a:r>
              <a:t/>
            </a:r>
            <a:endParaRPr/>
          </a:p>
        </p:txBody>
      </p:sp>
      <p:sp>
        <p:nvSpPr>
          <p:cNvPr id="580" name="Google Shape;580;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chemeClr val="dk1"/>
              </a:buClr>
              <a:buSzPts val="1500"/>
              <a:buChar char="●"/>
            </a:pPr>
            <a:r>
              <a:rPr lang="en" sz="1500">
                <a:solidFill>
                  <a:schemeClr val="dk1"/>
                </a:solidFill>
              </a:rPr>
              <a:t>Shape &amp; Format</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Right Grained (aggregation, consolidation)</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Filtered</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Enriched (from multiple sources)</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Location</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Time (refreshed at the right time)</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Search Options</a:t>
            </a:r>
            <a:endParaRPr sz="1500">
              <a:solidFill>
                <a:schemeClr val="dk1"/>
              </a:solidFill>
            </a:endParaRPr>
          </a:p>
          <a:p>
            <a:pPr indent="0" lvl="0" marL="457200" rtl="0" algn="l">
              <a:lnSpc>
                <a:spcPct val="120000"/>
              </a:lnSpc>
              <a:spcBef>
                <a:spcPts val="0"/>
              </a:spcBef>
              <a:spcAft>
                <a:spcPts val="0"/>
              </a:spcAft>
              <a:buNone/>
            </a:pPr>
            <a:r>
              <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BASE (eventually – when? – consistent)</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Authorization</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GDPR</a:t>
            </a:r>
            <a:endParaRPr sz="1500">
              <a:solidFill>
                <a:schemeClr val="dk1"/>
              </a:solidFill>
            </a:endParaRPr>
          </a:p>
          <a:p>
            <a:pPr indent="0" lvl="0" marL="0" rtl="0" algn="l">
              <a:spcBef>
                <a:spcPts val="0"/>
              </a:spcBef>
              <a:spcAft>
                <a:spcPts val="1600"/>
              </a:spcAft>
              <a:buNone/>
            </a:pPr>
            <a:r>
              <a:t/>
            </a:r>
            <a:endParaRPr/>
          </a:p>
        </p:txBody>
      </p:sp>
      <p:sp>
        <p:nvSpPr>
          <p:cNvPr id="581" name="Google Shape;581;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582" name="Google Shape;582;p56"/>
          <p:cNvPicPr preferRelativeResize="0"/>
          <p:nvPr/>
        </p:nvPicPr>
        <p:blipFill>
          <a:blip r:embed="rId3">
            <a:alphaModFix/>
          </a:blip>
          <a:stretch>
            <a:fillRect/>
          </a:stretch>
        </p:blipFill>
        <p:spPr>
          <a:xfrm>
            <a:off x="6471775" y="1435475"/>
            <a:ext cx="2260425" cy="3133400"/>
          </a:xfrm>
          <a:prstGeom prst="rect">
            <a:avLst/>
          </a:prstGeom>
          <a:noFill/>
          <a:ln>
            <a:noFill/>
          </a:ln>
        </p:spPr>
      </p:pic>
      <p:sp>
        <p:nvSpPr>
          <p:cNvPr id="583" name="Google Shape;583;p56"/>
          <p:cNvSpPr/>
          <p:nvPr/>
        </p:nvSpPr>
        <p:spPr>
          <a:xfrm>
            <a:off x="3229150" y="3884025"/>
            <a:ext cx="1048200" cy="729000"/>
          </a:xfrm>
          <a:prstGeom prst="can">
            <a:avLst>
              <a:gd fmla="val 25000" name="adj"/>
            </a:avLst>
          </a:prstGeom>
          <a:solidFill>
            <a:srgbClr val="CC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a:t>
            </a:r>
            <a:endParaRPr/>
          </a:p>
        </p:txBody>
      </p:sp>
      <p:sp>
        <p:nvSpPr>
          <p:cNvPr id="584" name="Google Shape;584;p56"/>
          <p:cNvSpPr/>
          <p:nvPr/>
        </p:nvSpPr>
        <p:spPr>
          <a:xfrm>
            <a:off x="5221500" y="3884025"/>
            <a:ext cx="1048200" cy="729000"/>
          </a:xfrm>
          <a:prstGeom prst="can">
            <a:avLst>
              <a:gd fmla="val 25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Q</a:t>
            </a:r>
            <a:endParaRPr/>
          </a:p>
        </p:txBody>
      </p:sp>
      <p:sp>
        <p:nvSpPr>
          <p:cNvPr id="585" name="Google Shape;585;p56"/>
          <p:cNvSpPr/>
          <p:nvPr/>
        </p:nvSpPr>
        <p:spPr>
          <a:xfrm>
            <a:off x="5176200" y="2906425"/>
            <a:ext cx="11388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BFF API</a:t>
            </a:r>
            <a:endParaRPr/>
          </a:p>
        </p:txBody>
      </p:sp>
      <p:sp>
        <p:nvSpPr>
          <p:cNvPr id="586" name="Google Shape;586;p56"/>
          <p:cNvSpPr/>
          <p:nvPr/>
        </p:nvSpPr>
        <p:spPr>
          <a:xfrm>
            <a:off x="5176200" y="1825800"/>
            <a:ext cx="1138800" cy="5727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Frontend</a:t>
            </a:r>
            <a:endParaRPr/>
          </a:p>
        </p:txBody>
      </p:sp>
      <p:sp>
        <p:nvSpPr>
          <p:cNvPr id="587" name="Google Shape;587;p56"/>
          <p:cNvSpPr/>
          <p:nvPr/>
        </p:nvSpPr>
        <p:spPr>
          <a:xfrm>
            <a:off x="5595900" y="2333725"/>
            <a:ext cx="2994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56"/>
          <p:cNvSpPr/>
          <p:nvPr/>
        </p:nvSpPr>
        <p:spPr>
          <a:xfrm>
            <a:off x="4100325" y="4218725"/>
            <a:ext cx="1285800" cy="2643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6"/>
          <p:cNvSpPr/>
          <p:nvPr/>
        </p:nvSpPr>
        <p:spPr>
          <a:xfrm>
            <a:off x="5595900" y="3355600"/>
            <a:ext cx="299400" cy="572700"/>
          </a:xfrm>
          <a:prstGeom prst="down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3" name="Shape 593"/>
        <p:cNvGrpSpPr/>
        <p:nvPr/>
      </p:nvGrpSpPr>
      <p:grpSpPr>
        <a:xfrm>
          <a:off x="0" y="0"/>
          <a:ext cx="0" cy="0"/>
          <a:chOff x="0" y="0"/>
          <a:chExt cx="0" cy="0"/>
        </a:xfrm>
      </p:grpSpPr>
      <p:sp>
        <p:nvSpPr>
          <p:cNvPr id="594" name="Google Shape;594;p57"/>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Collective Data Set</a:t>
            </a:r>
            <a:endParaRPr/>
          </a:p>
        </p:txBody>
      </p:sp>
      <p:sp>
        <p:nvSpPr>
          <p:cNvPr id="595" name="Google Shape;595;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99" name="Shape 599"/>
        <p:cNvGrpSpPr/>
        <p:nvPr/>
      </p:nvGrpSpPr>
      <p:grpSpPr>
        <a:xfrm>
          <a:off x="0" y="0"/>
          <a:ext cx="0" cy="0"/>
          <a:chOff x="0" y="0"/>
          <a:chExt cx="0" cy="0"/>
        </a:xfrm>
      </p:grpSpPr>
      <p:pic>
        <p:nvPicPr>
          <p:cNvPr id="600" name="Google Shape;600;p58"/>
          <p:cNvPicPr preferRelativeResize="0"/>
          <p:nvPr/>
        </p:nvPicPr>
        <p:blipFill>
          <a:blip r:embed="rId3">
            <a:alphaModFix/>
          </a:blip>
          <a:stretch>
            <a:fillRect/>
          </a:stretch>
        </p:blipFill>
        <p:spPr>
          <a:xfrm>
            <a:off x="3181350" y="713400"/>
            <a:ext cx="5962650" cy="2571750"/>
          </a:xfrm>
          <a:prstGeom prst="rect">
            <a:avLst/>
          </a:prstGeom>
          <a:noFill/>
          <a:ln>
            <a:noFill/>
          </a:ln>
        </p:spPr>
      </p:pic>
      <p:sp>
        <p:nvSpPr>
          <p:cNvPr id="601" name="Google Shape;60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Data Sharing Ecosystems</a:t>
            </a:r>
            <a:endParaRPr/>
          </a:p>
        </p:txBody>
      </p:sp>
      <p:sp>
        <p:nvSpPr>
          <p:cNvPr id="602" name="Google Shape;602;p58"/>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23850" lvl="0" marL="457200" rtl="0" algn="l">
              <a:lnSpc>
                <a:spcPct val="120000"/>
              </a:lnSpc>
              <a:spcBef>
                <a:spcPts val="0"/>
              </a:spcBef>
              <a:spcAft>
                <a:spcPts val="0"/>
              </a:spcAft>
              <a:buClr>
                <a:schemeClr val="dk1"/>
              </a:buClr>
              <a:buSzPts val="1500"/>
              <a:buChar char="●"/>
            </a:pPr>
            <a:r>
              <a:rPr lang="en" sz="1500">
                <a:solidFill>
                  <a:schemeClr val="dk1"/>
                </a:solidFill>
              </a:rPr>
              <a:t>Multiple independent </a:t>
            </a:r>
            <a:br>
              <a:rPr lang="en" sz="1500">
                <a:solidFill>
                  <a:schemeClr val="dk1"/>
                </a:solidFill>
              </a:rPr>
            </a:br>
            <a:r>
              <a:rPr lang="en" sz="1500">
                <a:solidFill>
                  <a:schemeClr val="dk1"/>
                </a:solidFill>
              </a:rPr>
              <a:t>organizations</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Mutually benefit from </a:t>
            </a:r>
            <a:br>
              <a:rPr lang="en" sz="1500">
                <a:solidFill>
                  <a:schemeClr val="dk1"/>
                </a:solidFill>
              </a:rPr>
            </a:br>
            <a:r>
              <a:rPr lang="en" sz="1500">
                <a:solidFill>
                  <a:schemeClr val="dk1"/>
                </a:solidFill>
              </a:rPr>
              <a:t>having access to the same</a:t>
            </a:r>
            <a:br>
              <a:rPr lang="en" sz="1500">
                <a:solidFill>
                  <a:schemeClr val="dk1"/>
                </a:solidFill>
              </a:rPr>
            </a:br>
            <a:r>
              <a:rPr lang="en" sz="1500">
                <a:solidFill>
                  <a:schemeClr val="dk1"/>
                </a:solidFill>
              </a:rPr>
              <a:t>Data at the same time</a:t>
            </a:r>
            <a:endParaRPr sz="1500">
              <a:solidFill>
                <a:schemeClr val="dk1"/>
              </a:solidFill>
            </a:endParaRPr>
          </a:p>
          <a:p>
            <a:pPr indent="0" lvl="0" marL="0" rtl="0" algn="l">
              <a:lnSpc>
                <a:spcPct val="120000"/>
              </a:lnSpc>
              <a:spcBef>
                <a:spcPts val="0"/>
              </a:spcBef>
              <a:spcAft>
                <a:spcPts val="0"/>
              </a:spcAft>
              <a:buClr>
                <a:schemeClr val="dk1"/>
              </a:buClr>
              <a:buSzPts val="1100"/>
              <a:buFont typeface="Arial"/>
              <a:buNone/>
            </a:pPr>
            <a:r>
              <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Share data &amp; Have access</a:t>
            </a:r>
            <a:br>
              <a:rPr lang="en" sz="1500">
                <a:solidFill>
                  <a:schemeClr val="dk1"/>
                </a:solidFill>
              </a:rPr>
            </a:br>
            <a:r>
              <a:rPr lang="en" sz="1500">
                <a:solidFill>
                  <a:schemeClr val="dk1"/>
                </a:solidFill>
              </a:rPr>
              <a:t> to data with minimum of overhead and with equality among the ecosystem partners</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Partners are on different network domains, physical locations, technology stacks, …</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New Partners can join</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Partners can leave</a:t>
            </a:r>
            <a:endParaRPr sz="1500">
              <a:solidFill>
                <a:schemeClr val="dk1"/>
              </a:solidFill>
            </a:endParaRPr>
          </a:p>
          <a:p>
            <a:pPr indent="-323850" lvl="0" marL="457200" rtl="0" algn="l">
              <a:lnSpc>
                <a:spcPct val="120000"/>
              </a:lnSpc>
              <a:spcBef>
                <a:spcPts val="0"/>
              </a:spcBef>
              <a:spcAft>
                <a:spcPts val="0"/>
              </a:spcAft>
              <a:buClr>
                <a:schemeClr val="dk1"/>
              </a:buClr>
              <a:buSzPts val="1500"/>
              <a:buChar char="●"/>
            </a:pPr>
            <a:r>
              <a:rPr lang="en" sz="1500">
                <a:solidFill>
                  <a:schemeClr val="dk1"/>
                </a:solidFill>
              </a:rPr>
              <a:t>Consensus on what constitutes correct data</a:t>
            </a:r>
            <a:endParaRPr sz="1500">
              <a:solidFill>
                <a:schemeClr val="dk1"/>
              </a:solidFill>
            </a:endParaRPr>
          </a:p>
          <a:p>
            <a:pPr indent="0" lvl="0" marL="0" rtl="0" algn="l">
              <a:spcBef>
                <a:spcPts val="0"/>
              </a:spcBef>
              <a:spcAft>
                <a:spcPts val="1600"/>
              </a:spcAft>
              <a:buNone/>
            </a:pPr>
            <a:r>
              <a:t/>
            </a:r>
            <a:endParaRPr/>
          </a:p>
        </p:txBody>
      </p:sp>
      <p:sp>
        <p:nvSpPr>
          <p:cNvPr id="603" name="Google Shape;603;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07" name="Shape 607"/>
        <p:cNvGrpSpPr/>
        <p:nvPr/>
      </p:nvGrpSpPr>
      <p:grpSpPr>
        <a:xfrm>
          <a:off x="0" y="0"/>
          <a:ext cx="0" cy="0"/>
          <a:chOff x="0" y="0"/>
          <a:chExt cx="0" cy="0"/>
        </a:xfrm>
      </p:grpSpPr>
      <p:sp>
        <p:nvSpPr>
          <p:cNvPr id="608" name="Google Shape;608;p5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Collective Data Set</a:t>
            </a:r>
            <a:endParaRPr/>
          </a:p>
        </p:txBody>
      </p:sp>
      <p:sp>
        <p:nvSpPr>
          <p:cNvPr id="609" name="Google Shape;609;p5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10" name="Google Shape;610;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1" name="Google Shape;611;p59"/>
          <p:cNvPicPr preferRelativeResize="0"/>
          <p:nvPr/>
        </p:nvPicPr>
        <p:blipFill>
          <a:blip r:embed="rId3">
            <a:alphaModFix/>
          </a:blip>
          <a:stretch>
            <a:fillRect/>
          </a:stretch>
        </p:blipFill>
        <p:spPr>
          <a:xfrm>
            <a:off x="1848750" y="1152475"/>
            <a:ext cx="5657850" cy="34956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15" name="Shape 615"/>
        <p:cNvGrpSpPr/>
        <p:nvPr/>
      </p:nvGrpSpPr>
      <p:grpSpPr>
        <a:xfrm>
          <a:off x="0" y="0"/>
          <a:ext cx="0" cy="0"/>
          <a:chOff x="0" y="0"/>
          <a:chExt cx="0" cy="0"/>
        </a:xfrm>
      </p:grpSpPr>
      <p:sp>
        <p:nvSpPr>
          <p:cNvPr id="616" name="Google Shape;616;p6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Collective Data Set</a:t>
            </a:r>
            <a:endParaRPr/>
          </a:p>
        </p:txBody>
      </p:sp>
      <p:sp>
        <p:nvSpPr>
          <p:cNvPr id="617" name="Google Shape;617;p60"/>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18" name="Google Shape;618;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19" name="Google Shape;619;p60"/>
          <p:cNvPicPr preferRelativeResize="0"/>
          <p:nvPr/>
        </p:nvPicPr>
        <p:blipFill>
          <a:blip r:embed="rId3">
            <a:alphaModFix/>
          </a:blip>
          <a:stretch>
            <a:fillRect/>
          </a:stretch>
        </p:blipFill>
        <p:spPr>
          <a:xfrm>
            <a:off x="1628663" y="1152475"/>
            <a:ext cx="7019925" cy="34956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23" name="Shape 623"/>
        <p:cNvGrpSpPr/>
        <p:nvPr/>
      </p:nvGrpSpPr>
      <p:grpSpPr>
        <a:xfrm>
          <a:off x="0" y="0"/>
          <a:ext cx="0" cy="0"/>
          <a:chOff x="0" y="0"/>
          <a:chExt cx="0" cy="0"/>
        </a:xfrm>
      </p:grpSpPr>
      <p:sp>
        <p:nvSpPr>
          <p:cNvPr id="624" name="Google Shape;624;p61"/>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Collective Data Set == Collective Data Change Events</a:t>
            </a:r>
            <a:endParaRPr sz="2400"/>
          </a:p>
        </p:txBody>
      </p:sp>
      <p:sp>
        <p:nvSpPr>
          <p:cNvPr id="625" name="Google Shape;625;p61"/>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26" name="Google Shape;626;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27" name="Google Shape;627;p61"/>
          <p:cNvPicPr preferRelativeResize="0"/>
          <p:nvPr/>
        </p:nvPicPr>
        <p:blipFill>
          <a:blip r:embed="rId3">
            <a:alphaModFix/>
          </a:blip>
          <a:stretch>
            <a:fillRect/>
          </a:stretch>
        </p:blipFill>
        <p:spPr>
          <a:xfrm>
            <a:off x="1669763" y="1196588"/>
            <a:ext cx="7019925" cy="360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1" name="Shape 631"/>
        <p:cNvGrpSpPr/>
        <p:nvPr/>
      </p:nvGrpSpPr>
      <p:grpSpPr>
        <a:xfrm>
          <a:off x="0" y="0"/>
          <a:ext cx="0" cy="0"/>
          <a:chOff x="0" y="0"/>
          <a:chExt cx="0" cy="0"/>
        </a:xfrm>
      </p:grpSpPr>
      <p:sp>
        <p:nvSpPr>
          <p:cNvPr id="632" name="Google Shape;632;p6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t>Collective Data Set =&gt; Chained Distributed Data Store</a:t>
            </a:r>
            <a:endParaRPr sz="2400"/>
          </a:p>
        </p:txBody>
      </p:sp>
      <p:sp>
        <p:nvSpPr>
          <p:cNvPr id="633" name="Google Shape;633;p6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634" name="Google Shape;634;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pic>
        <p:nvPicPr>
          <p:cNvPr id="635" name="Google Shape;635;p62"/>
          <p:cNvPicPr preferRelativeResize="0"/>
          <p:nvPr/>
        </p:nvPicPr>
        <p:blipFill>
          <a:blip r:embed="rId3">
            <a:alphaModFix/>
          </a:blip>
          <a:stretch>
            <a:fillRect/>
          </a:stretch>
        </p:blipFill>
        <p:spPr>
          <a:xfrm>
            <a:off x="1646200" y="1152463"/>
            <a:ext cx="5657850" cy="349567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3" name="Shape 103"/>
        <p:cNvGrpSpPr/>
        <p:nvPr/>
      </p:nvGrpSpPr>
      <p:grpSpPr>
        <a:xfrm>
          <a:off x="0" y="0"/>
          <a:ext cx="0" cy="0"/>
          <a:chOff x="0" y="0"/>
          <a:chExt cx="0" cy="0"/>
        </a:xfrm>
      </p:grpSpPr>
      <p:sp>
        <p:nvSpPr>
          <p:cNvPr id="104" name="Google Shape;104;p18"/>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 is integration?</a:t>
            </a:r>
            <a:endParaRPr/>
          </a:p>
        </p:txBody>
      </p:sp>
      <p:sp>
        <p:nvSpPr>
          <p:cNvPr id="105" name="Google Shape;105;p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39" name="Shape 639"/>
        <p:cNvGrpSpPr/>
        <p:nvPr/>
      </p:nvGrpSpPr>
      <p:grpSpPr>
        <a:xfrm>
          <a:off x="0" y="0"/>
          <a:ext cx="0" cy="0"/>
          <a:chOff x="0" y="0"/>
          <a:chExt cx="0" cy="0"/>
        </a:xfrm>
      </p:grpSpPr>
      <p:sp>
        <p:nvSpPr>
          <p:cNvPr id="640" name="Google Shape;640;p6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641" name="Google Shape;641;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45" name="Shape 645"/>
        <p:cNvGrpSpPr/>
        <p:nvPr/>
      </p:nvGrpSpPr>
      <p:grpSpPr>
        <a:xfrm>
          <a:off x="0" y="0"/>
          <a:ext cx="0" cy="0"/>
          <a:chOff x="0" y="0"/>
          <a:chExt cx="0" cy="0"/>
        </a:xfrm>
      </p:grpSpPr>
      <p:sp>
        <p:nvSpPr>
          <p:cNvPr id="646" name="Google Shape;646;p6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Takeaways</a:t>
            </a:r>
            <a:endParaRPr/>
          </a:p>
        </p:txBody>
      </p:sp>
      <p:sp>
        <p:nvSpPr>
          <p:cNvPr id="647" name="Google Shape;647;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48" name="Google Shape;648;p6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Integration is more relevant than ever</a:t>
            </a:r>
            <a:endParaRPr/>
          </a:p>
          <a:p>
            <a:pPr indent="-342900" lvl="0" marL="457200" rtl="0" algn="l">
              <a:spcBef>
                <a:spcPts val="0"/>
              </a:spcBef>
              <a:spcAft>
                <a:spcPts val="0"/>
              </a:spcAft>
              <a:buSzPts val="1800"/>
              <a:buChar char="●"/>
            </a:pPr>
            <a:r>
              <a:rPr lang="en"/>
              <a:t>Integration scenarios are increasingly complex because of:</a:t>
            </a:r>
            <a:endParaRPr/>
          </a:p>
          <a:p>
            <a:pPr indent="-317500" lvl="1" marL="914400" rtl="0" algn="l">
              <a:spcBef>
                <a:spcPts val="0"/>
              </a:spcBef>
              <a:spcAft>
                <a:spcPts val="0"/>
              </a:spcAft>
              <a:buSzPts val="1400"/>
              <a:buChar char="○"/>
            </a:pPr>
            <a:r>
              <a:rPr lang="en"/>
              <a:t>Data volumes</a:t>
            </a:r>
            <a:endParaRPr/>
          </a:p>
          <a:p>
            <a:pPr indent="-317500" lvl="1" marL="914400" rtl="0" algn="l">
              <a:spcBef>
                <a:spcPts val="0"/>
              </a:spcBef>
              <a:spcAft>
                <a:spcPts val="0"/>
              </a:spcAft>
              <a:buSzPts val="1400"/>
              <a:buChar char="○"/>
            </a:pPr>
            <a:r>
              <a:rPr lang="en"/>
              <a:t>Hybrid ecosystems</a:t>
            </a:r>
            <a:endParaRPr/>
          </a:p>
          <a:p>
            <a:pPr indent="-317500" lvl="1" marL="914400" rtl="0" algn="l">
              <a:spcBef>
                <a:spcPts val="0"/>
              </a:spcBef>
              <a:spcAft>
                <a:spcPts val="0"/>
              </a:spcAft>
              <a:buSzPts val="1400"/>
              <a:buChar char="○"/>
            </a:pPr>
            <a:r>
              <a:rPr lang="en"/>
              <a:t>Platform criticality</a:t>
            </a:r>
            <a:endParaRPr/>
          </a:p>
          <a:p>
            <a:pPr indent="-342900" lvl="0" marL="457200" rtl="0" algn="l">
              <a:spcBef>
                <a:spcPts val="0"/>
              </a:spcBef>
              <a:spcAft>
                <a:spcPts val="0"/>
              </a:spcAft>
              <a:buSzPts val="1800"/>
              <a:buChar char="●"/>
            </a:pPr>
            <a:r>
              <a:rPr lang="en"/>
              <a:t>Enables modern business models</a:t>
            </a:r>
            <a:endParaRPr/>
          </a:p>
          <a:p>
            <a:pPr indent="-342900" lvl="0" marL="457200" rtl="0" algn="l">
              <a:spcBef>
                <a:spcPts val="0"/>
              </a:spcBef>
              <a:spcAft>
                <a:spcPts val="0"/>
              </a:spcAft>
              <a:buSzPts val="1800"/>
              <a:buChar char="●"/>
            </a:pPr>
            <a:r>
              <a:rPr lang="en"/>
              <a:t>Leverages technology and architecture</a:t>
            </a:r>
            <a:endParaRPr/>
          </a:p>
          <a:p>
            <a:pPr indent="-342900" lvl="0" marL="457200" rtl="0" algn="l">
              <a:spcBef>
                <a:spcPts val="0"/>
              </a:spcBef>
              <a:spcAft>
                <a:spcPts val="0"/>
              </a:spcAft>
              <a:buSzPts val="1800"/>
              <a:buChar char="●"/>
            </a:pPr>
            <a:r>
              <a:rPr lang="en"/>
              <a:t>3 main integration styles (Vertical, Horizontal, Event-Driven)</a:t>
            </a:r>
            <a:endParaRPr/>
          </a:p>
          <a:p>
            <a:pPr indent="-342900" lvl="0" marL="457200" rtl="0" algn="l">
              <a:spcBef>
                <a:spcPts val="0"/>
              </a:spcBef>
              <a:spcAft>
                <a:spcPts val="0"/>
              </a:spcAft>
              <a:buSzPts val="1800"/>
              <a:buChar char="●"/>
            </a:pPr>
            <a:r>
              <a:rPr lang="en"/>
              <a:t>Technology and concepts are evolving but integration patterns stay the same</a:t>
            </a:r>
            <a:endParaRPr/>
          </a:p>
          <a:p>
            <a:pPr indent="-342900" lvl="0" marL="457200" rtl="0" algn="l">
              <a:spcBef>
                <a:spcPts val="0"/>
              </a:spcBef>
              <a:spcAft>
                <a:spcPts val="0"/>
              </a:spcAft>
              <a:buSzPts val="1800"/>
              <a:buChar char="●"/>
            </a:pPr>
            <a:r>
              <a:rPr lang="en"/>
              <a:t>Asynchronous should be the preferred communication style</a:t>
            </a:r>
            <a:endParaRPr/>
          </a:p>
          <a:p>
            <a:pPr indent="0" lvl="0" marL="457200" rtl="0" algn="l">
              <a:spcBef>
                <a:spcPts val="1600"/>
              </a:spcBef>
              <a:spcAft>
                <a:spcPts val="1600"/>
              </a:spcAft>
              <a:buNone/>
            </a:pPr>
            <a:r>
              <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52" name="Shape 652"/>
        <p:cNvGrpSpPr/>
        <p:nvPr/>
      </p:nvGrpSpPr>
      <p:grpSpPr>
        <a:xfrm>
          <a:off x="0" y="0"/>
          <a:ext cx="0" cy="0"/>
          <a:chOff x="0" y="0"/>
          <a:chExt cx="0" cy="0"/>
        </a:xfrm>
      </p:grpSpPr>
      <p:sp>
        <p:nvSpPr>
          <p:cNvPr id="653" name="Google Shape;653;p6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Questions &amp; Answers</a:t>
            </a:r>
            <a:endParaRPr/>
          </a:p>
        </p:txBody>
      </p:sp>
      <p:sp>
        <p:nvSpPr>
          <p:cNvPr id="654" name="Google Shape;654;p6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
        <p:nvSpPr>
          <p:cNvPr id="655" name="Google Shape;655;p65"/>
          <p:cNvSpPr txBox="1"/>
          <p:nvPr>
            <p:ph idx="1" type="body"/>
          </p:nvPr>
        </p:nvSpPr>
        <p:spPr>
          <a:xfrm>
            <a:off x="311700" y="1152475"/>
            <a:ext cx="8520600" cy="3416400"/>
          </a:xfrm>
          <a:prstGeom prst="rect">
            <a:avLst/>
          </a:prstGeom>
        </p:spPr>
        <p:txBody>
          <a:bodyPr anchorCtr="0" anchor="ctr" bIns="91425" lIns="91425" spcFirstLastPara="1" rIns="91425" wrap="square" tIns="91425">
            <a:noAutofit/>
          </a:bodyPr>
          <a:lstStyle/>
          <a:p>
            <a:pPr indent="0" lvl="0" marL="0" rtl="0" algn="ctr">
              <a:spcBef>
                <a:spcPts val="0"/>
              </a:spcBef>
              <a:spcAft>
                <a:spcPts val="1600"/>
              </a:spcAft>
              <a:buNone/>
            </a:pPr>
            <a:r>
              <a:rPr lang="en" sz="4800">
                <a:solidFill>
                  <a:srgbClr val="000000"/>
                </a:solidFill>
              </a:rPr>
              <a:t>Thanks for your attention!</a:t>
            </a:r>
            <a:endParaRPr sz="4800">
              <a:solidFill>
                <a:srgbClr val="0000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9" name="Shape 109"/>
        <p:cNvGrpSpPr/>
        <p:nvPr/>
      </p:nvGrpSpPr>
      <p:grpSpPr>
        <a:xfrm>
          <a:off x="0" y="0"/>
          <a:ext cx="0" cy="0"/>
          <a:chOff x="0" y="0"/>
          <a:chExt cx="0" cy="0"/>
        </a:xfrm>
      </p:grpSpPr>
      <p:sp>
        <p:nvSpPr>
          <p:cNvPr id="110" name="Google Shape;110;p19"/>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integration?</a:t>
            </a:r>
            <a:endParaRPr/>
          </a:p>
        </p:txBody>
      </p:sp>
      <p:grpSp>
        <p:nvGrpSpPr>
          <p:cNvPr id="111" name="Google Shape;111;p19"/>
          <p:cNvGrpSpPr/>
          <p:nvPr/>
        </p:nvGrpSpPr>
        <p:grpSpPr>
          <a:xfrm>
            <a:off x="468723" y="1999350"/>
            <a:ext cx="8124571" cy="2657400"/>
            <a:chOff x="1257298" y="2878615"/>
            <a:chExt cx="9492430" cy="2657400"/>
          </a:xfrm>
        </p:grpSpPr>
        <p:grpSp>
          <p:nvGrpSpPr>
            <p:cNvPr id="112" name="Google Shape;112;p19"/>
            <p:cNvGrpSpPr/>
            <p:nvPr/>
          </p:nvGrpSpPr>
          <p:grpSpPr>
            <a:xfrm>
              <a:off x="1257298" y="3543304"/>
              <a:ext cx="1322700" cy="1469556"/>
              <a:chOff x="-1" y="-1"/>
              <a:chExt cx="1322700" cy="1469556"/>
            </a:xfrm>
          </p:grpSpPr>
          <p:sp>
            <p:nvSpPr>
              <p:cNvPr id="113" name="Google Shape;113;p19"/>
              <p:cNvSpPr/>
              <p:nvPr/>
            </p:nvSpPr>
            <p:spPr>
              <a:xfrm>
                <a:off x="-1" y="-1"/>
                <a:ext cx="1322622" cy="1469556"/>
              </a:xfrm>
              <a:custGeom>
                <a:rect b="b" l="l" r="r" t="t"/>
                <a:pathLst>
                  <a:path extrusionOk="0" h="21600" w="21600">
                    <a:moveTo>
                      <a:pt x="0" y="2430"/>
                    </a:move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close/>
                  </a:path>
                </a:pathLst>
              </a:custGeom>
              <a:solidFill>
                <a:srgbClr val="FFD96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14" name="Google Shape;114;p19"/>
              <p:cNvSpPr/>
              <p:nvPr/>
            </p:nvSpPr>
            <p:spPr>
              <a:xfrm>
                <a:off x="-1" y="-1"/>
                <a:ext cx="1322700" cy="330600"/>
              </a:xfrm>
              <a:prstGeom prst="ellipse">
                <a:avLst/>
              </a:prstGeom>
              <a:solidFill>
                <a:srgbClr val="FFFFFF">
                  <a:alpha val="4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15" name="Google Shape;115;p19"/>
              <p:cNvSpPr/>
              <p:nvPr/>
            </p:nvSpPr>
            <p:spPr>
              <a:xfrm>
                <a:off x="-1" y="-1"/>
                <a:ext cx="1322622" cy="1469556"/>
              </a:xfrm>
              <a:custGeom>
                <a:rect b="b" l="l" r="r" t="t"/>
                <a:pathLst>
                  <a:path extrusionOk="0" h="21600" w="21600">
                    <a:moveTo>
                      <a:pt x="21600" y="2430"/>
                    </a:moveTo>
                    <a:cubicBezTo>
                      <a:pt x="21600" y="3772"/>
                      <a:pt x="16765" y="4860"/>
                      <a:pt x="10800" y="4860"/>
                    </a:cubicBezTo>
                    <a:cubicBezTo>
                      <a:pt x="4835" y="4860"/>
                      <a:pt x="0" y="3772"/>
                      <a:pt x="0" y="2430"/>
                    </a:cubicBez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lnTo>
                      <a:pt x="0" y="2430"/>
                    </a:lnTo>
                  </a:path>
                </a:pathLst>
              </a:custGeom>
              <a:noFill/>
              <a:ln cap="flat" cmpd="sng" w="12700">
                <a:solidFill>
                  <a:srgbClr val="FFC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grpSp>
        <p:grpSp>
          <p:nvGrpSpPr>
            <p:cNvPr id="116" name="Google Shape;116;p19"/>
            <p:cNvGrpSpPr/>
            <p:nvPr/>
          </p:nvGrpSpPr>
          <p:grpSpPr>
            <a:xfrm>
              <a:off x="9427028" y="3543304"/>
              <a:ext cx="1322700" cy="1469556"/>
              <a:chOff x="-1" y="-1"/>
              <a:chExt cx="1322700" cy="1469556"/>
            </a:xfrm>
          </p:grpSpPr>
          <p:sp>
            <p:nvSpPr>
              <p:cNvPr id="117" name="Google Shape;117;p19"/>
              <p:cNvSpPr/>
              <p:nvPr/>
            </p:nvSpPr>
            <p:spPr>
              <a:xfrm>
                <a:off x="-1" y="-1"/>
                <a:ext cx="1322622" cy="1469556"/>
              </a:xfrm>
              <a:custGeom>
                <a:rect b="b" l="l" r="r" t="t"/>
                <a:pathLst>
                  <a:path extrusionOk="0" h="21600" w="21600">
                    <a:moveTo>
                      <a:pt x="0" y="2430"/>
                    </a:move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close/>
                  </a:path>
                </a:pathLst>
              </a:custGeom>
              <a:solidFill>
                <a:srgbClr val="FF00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18" name="Google Shape;118;p19"/>
              <p:cNvSpPr/>
              <p:nvPr/>
            </p:nvSpPr>
            <p:spPr>
              <a:xfrm>
                <a:off x="-1" y="-1"/>
                <a:ext cx="1322700" cy="330600"/>
              </a:xfrm>
              <a:prstGeom prst="ellipse">
                <a:avLst/>
              </a:prstGeom>
              <a:solidFill>
                <a:srgbClr val="FFFFFF">
                  <a:alpha val="4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19" name="Google Shape;119;p19"/>
              <p:cNvSpPr/>
              <p:nvPr/>
            </p:nvSpPr>
            <p:spPr>
              <a:xfrm>
                <a:off x="-1" y="-1"/>
                <a:ext cx="1322622" cy="1469556"/>
              </a:xfrm>
              <a:custGeom>
                <a:rect b="b" l="l" r="r" t="t"/>
                <a:pathLst>
                  <a:path extrusionOk="0" h="21600" w="21600">
                    <a:moveTo>
                      <a:pt x="21600" y="2430"/>
                    </a:moveTo>
                    <a:cubicBezTo>
                      <a:pt x="21600" y="3772"/>
                      <a:pt x="16765" y="4860"/>
                      <a:pt x="10800" y="4860"/>
                    </a:cubicBezTo>
                    <a:cubicBezTo>
                      <a:pt x="4835" y="4860"/>
                      <a:pt x="0" y="3772"/>
                      <a:pt x="0" y="2430"/>
                    </a:cubicBez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lnTo>
                      <a:pt x="0" y="2430"/>
                    </a:lnTo>
                  </a:path>
                </a:pathLst>
              </a:custGeom>
              <a:noFill/>
              <a:ln cap="flat" cmpd="sng" w="12700">
                <a:solidFill>
                  <a:srgbClr val="C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grpSp>
        <p:sp>
          <p:nvSpPr>
            <p:cNvPr id="120" name="Google Shape;120;p19"/>
            <p:cNvSpPr/>
            <p:nvPr/>
          </p:nvSpPr>
          <p:spPr>
            <a:xfrm>
              <a:off x="1441232" y="5040924"/>
              <a:ext cx="1015500" cy="358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 sz="1800" u="none" cap="none" strike="noStrike">
                  <a:solidFill>
                    <a:srgbClr val="000000"/>
                  </a:solidFill>
                  <a:latin typeface="Calibri"/>
                  <a:ea typeface="Calibri"/>
                  <a:cs typeface="Calibri"/>
                  <a:sym typeface="Calibri"/>
                </a:rPr>
                <a:t>System A</a:t>
              </a:r>
              <a:endParaRPr/>
            </a:p>
          </p:txBody>
        </p:sp>
        <p:sp>
          <p:nvSpPr>
            <p:cNvPr id="121" name="Google Shape;121;p19"/>
            <p:cNvSpPr/>
            <p:nvPr/>
          </p:nvSpPr>
          <p:spPr>
            <a:xfrm>
              <a:off x="9610960" y="5127159"/>
              <a:ext cx="1022700" cy="358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 sz="1800" u="none" cap="none" strike="noStrike">
                  <a:solidFill>
                    <a:srgbClr val="000000"/>
                  </a:solidFill>
                  <a:latin typeface="Calibri"/>
                  <a:ea typeface="Calibri"/>
                  <a:cs typeface="Calibri"/>
                  <a:sym typeface="Calibri"/>
                </a:rPr>
                <a:t>System B</a:t>
              </a:r>
              <a:endParaRPr/>
            </a:p>
          </p:txBody>
        </p:sp>
        <p:sp>
          <p:nvSpPr>
            <p:cNvPr id="122" name="Google Shape;122;p19"/>
            <p:cNvSpPr/>
            <p:nvPr/>
          </p:nvSpPr>
          <p:spPr>
            <a:xfrm>
              <a:off x="3609973" y="2986192"/>
              <a:ext cx="360000" cy="360000"/>
            </a:xfrm>
            <a:prstGeom prst="rect">
              <a:avLst/>
            </a:prstGeom>
            <a:solidFill>
              <a:srgbClr val="FFD966"/>
            </a:solidFill>
            <a:ln cap="flat" cmpd="sng" w="12700">
              <a:solidFill>
                <a:srgbClr val="FFC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23" name="Google Shape;123;p19"/>
            <p:cNvSpPr/>
            <p:nvPr/>
          </p:nvSpPr>
          <p:spPr>
            <a:xfrm>
              <a:off x="3762373" y="3138592"/>
              <a:ext cx="360000" cy="360000"/>
            </a:xfrm>
            <a:prstGeom prst="rect">
              <a:avLst/>
            </a:prstGeom>
            <a:solidFill>
              <a:srgbClr val="FFD966"/>
            </a:solidFill>
            <a:ln cap="flat" cmpd="sng" w="12700">
              <a:solidFill>
                <a:srgbClr val="FFC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24" name="Google Shape;124;p19"/>
            <p:cNvSpPr/>
            <p:nvPr/>
          </p:nvSpPr>
          <p:spPr>
            <a:xfrm>
              <a:off x="3914773" y="3290992"/>
              <a:ext cx="360000" cy="360000"/>
            </a:xfrm>
            <a:prstGeom prst="rect">
              <a:avLst/>
            </a:prstGeom>
            <a:solidFill>
              <a:srgbClr val="FFD966"/>
            </a:solidFill>
            <a:ln cap="flat" cmpd="sng" w="12700">
              <a:solidFill>
                <a:srgbClr val="FFC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25" name="Google Shape;125;p19"/>
            <p:cNvSpPr/>
            <p:nvPr/>
          </p:nvSpPr>
          <p:spPr>
            <a:xfrm>
              <a:off x="4067173" y="3443392"/>
              <a:ext cx="360000" cy="360000"/>
            </a:xfrm>
            <a:prstGeom prst="rect">
              <a:avLst/>
            </a:prstGeom>
            <a:solidFill>
              <a:srgbClr val="FFD966"/>
            </a:solidFill>
            <a:ln cap="flat" cmpd="sng" w="12700">
              <a:solidFill>
                <a:srgbClr val="FFC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26" name="Google Shape;126;p19"/>
            <p:cNvSpPr/>
            <p:nvPr/>
          </p:nvSpPr>
          <p:spPr>
            <a:xfrm>
              <a:off x="3114674" y="3765096"/>
              <a:ext cx="5849700" cy="400200"/>
            </a:xfrm>
            <a:prstGeom prst="rightArrow">
              <a:avLst>
                <a:gd fmla="val 50000" name="adj1"/>
                <a:gd fmla="val 50000" name="adj2"/>
              </a:avLst>
            </a:prstGeom>
            <a:solidFill>
              <a:srgbClr val="D9D9D9"/>
            </a:solidFill>
            <a:ln cap="flat" cmpd="sng" w="12700">
              <a:solidFill>
                <a:srgbClr val="20386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27" name="Google Shape;127;p19"/>
            <p:cNvSpPr/>
            <p:nvPr/>
          </p:nvSpPr>
          <p:spPr>
            <a:xfrm rot="10800000">
              <a:off x="3114686" y="4269773"/>
              <a:ext cx="5849700" cy="400200"/>
            </a:xfrm>
            <a:prstGeom prst="rightArrow">
              <a:avLst>
                <a:gd fmla="val 50000" name="adj1"/>
                <a:gd fmla="val 50000" name="adj2"/>
              </a:avLst>
            </a:prstGeom>
            <a:solidFill>
              <a:srgbClr val="D9D9D9"/>
            </a:solidFill>
            <a:ln cap="flat" cmpd="sng" w="12700">
              <a:solidFill>
                <a:srgbClr val="20386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28" name="Google Shape;128;p19"/>
            <p:cNvSpPr/>
            <p:nvPr/>
          </p:nvSpPr>
          <p:spPr>
            <a:xfrm>
              <a:off x="7969908" y="4614760"/>
              <a:ext cx="360000" cy="360000"/>
            </a:xfrm>
            <a:prstGeom prst="triangle">
              <a:avLst>
                <a:gd fmla="val 50000" name="adj"/>
              </a:avLst>
            </a:prstGeom>
            <a:solidFill>
              <a:srgbClr val="FF0000"/>
            </a:solidFill>
            <a:ln cap="flat" cmpd="sng" w="12700">
              <a:solidFill>
                <a:srgbClr val="C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29" name="Google Shape;129;p19"/>
            <p:cNvSpPr/>
            <p:nvPr/>
          </p:nvSpPr>
          <p:spPr>
            <a:xfrm>
              <a:off x="8122308" y="4767160"/>
              <a:ext cx="360000" cy="360000"/>
            </a:xfrm>
            <a:prstGeom prst="triangle">
              <a:avLst>
                <a:gd fmla="val 50000" name="adj"/>
              </a:avLst>
            </a:prstGeom>
            <a:solidFill>
              <a:srgbClr val="FF0000"/>
            </a:solidFill>
            <a:ln cap="flat" cmpd="sng" w="12700">
              <a:solidFill>
                <a:srgbClr val="C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30" name="Google Shape;130;p19"/>
            <p:cNvSpPr/>
            <p:nvPr/>
          </p:nvSpPr>
          <p:spPr>
            <a:xfrm>
              <a:off x="8274708" y="4919560"/>
              <a:ext cx="360000" cy="360000"/>
            </a:xfrm>
            <a:prstGeom prst="triangle">
              <a:avLst>
                <a:gd fmla="val 50000" name="adj"/>
              </a:avLst>
            </a:prstGeom>
            <a:solidFill>
              <a:srgbClr val="FF0000"/>
            </a:solidFill>
            <a:ln cap="flat" cmpd="sng" w="12700">
              <a:solidFill>
                <a:srgbClr val="C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31" name="Google Shape;131;p19"/>
            <p:cNvSpPr/>
            <p:nvPr/>
          </p:nvSpPr>
          <p:spPr>
            <a:xfrm>
              <a:off x="8427108" y="5071960"/>
              <a:ext cx="360000" cy="360000"/>
            </a:xfrm>
            <a:prstGeom prst="triangle">
              <a:avLst>
                <a:gd fmla="val 50000" name="adj"/>
              </a:avLst>
            </a:prstGeom>
            <a:solidFill>
              <a:srgbClr val="FF0000"/>
            </a:solidFill>
            <a:ln cap="flat" cmpd="sng" w="12700">
              <a:solidFill>
                <a:srgbClr val="C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grpSp>
          <p:nvGrpSpPr>
            <p:cNvPr id="132" name="Google Shape;132;p19"/>
            <p:cNvGrpSpPr/>
            <p:nvPr/>
          </p:nvGrpSpPr>
          <p:grpSpPr>
            <a:xfrm>
              <a:off x="5064363" y="2878615"/>
              <a:ext cx="2253300" cy="2657400"/>
              <a:chOff x="-1" y="0"/>
              <a:chExt cx="2253300" cy="2657400"/>
            </a:xfrm>
          </p:grpSpPr>
          <p:sp>
            <p:nvSpPr>
              <p:cNvPr id="133" name="Google Shape;133;p19"/>
              <p:cNvSpPr/>
              <p:nvPr/>
            </p:nvSpPr>
            <p:spPr>
              <a:xfrm>
                <a:off x="-1" y="0"/>
                <a:ext cx="2253300" cy="2657400"/>
              </a:xfrm>
              <a:prstGeom prst="rect">
                <a:avLst/>
              </a:prstGeom>
              <a:solidFill>
                <a:srgbClr val="FFFFFF"/>
              </a:solidFill>
              <a:ln cap="flat" cmpd="sng" w="12700">
                <a:solidFill>
                  <a:srgbClr val="203864"/>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34" name="Google Shape;134;p19"/>
              <p:cNvSpPr/>
              <p:nvPr/>
            </p:nvSpPr>
            <p:spPr>
              <a:xfrm>
                <a:off x="140515" y="808595"/>
                <a:ext cx="360000" cy="360000"/>
              </a:xfrm>
              <a:prstGeom prst="rect">
                <a:avLst/>
              </a:prstGeom>
              <a:solidFill>
                <a:srgbClr val="FFD966"/>
              </a:solidFill>
              <a:ln cap="flat" cmpd="sng" w="12700">
                <a:solidFill>
                  <a:srgbClr val="FFC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35" name="Google Shape;135;p19"/>
              <p:cNvSpPr/>
              <p:nvPr/>
            </p:nvSpPr>
            <p:spPr>
              <a:xfrm>
                <a:off x="1690589" y="808595"/>
                <a:ext cx="360000" cy="360000"/>
              </a:xfrm>
              <a:prstGeom prst="triangle">
                <a:avLst>
                  <a:gd fmla="val 50000" name="adj"/>
                </a:avLst>
              </a:prstGeom>
              <a:solidFill>
                <a:srgbClr val="FF0000"/>
              </a:solidFill>
              <a:ln cap="flat" cmpd="sng" w="12700">
                <a:solidFill>
                  <a:srgbClr val="C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cxnSp>
            <p:nvCxnSpPr>
              <p:cNvPr id="136" name="Google Shape;136;p19"/>
              <p:cNvCxnSpPr/>
              <p:nvPr/>
            </p:nvCxnSpPr>
            <p:spPr>
              <a:xfrm>
                <a:off x="500515" y="988595"/>
                <a:ext cx="1280100" cy="0"/>
              </a:xfrm>
              <a:prstGeom prst="straightConnector1">
                <a:avLst/>
              </a:prstGeom>
              <a:noFill/>
              <a:ln cap="flat" cmpd="sng" w="25400">
                <a:solidFill>
                  <a:srgbClr val="000000"/>
                </a:solidFill>
                <a:prstDash val="solid"/>
                <a:round/>
                <a:headEnd len="sm" w="sm" type="none"/>
                <a:tailEnd len="med" w="med" type="triangle"/>
              </a:ln>
            </p:spPr>
          </p:cxnSp>
          <p:grpSp>
            <p:nvGrpSpPr>
              <p:cNvPr id="137" name="Google Shape;137;p19"/>
              <p:cNvGrpSpPr/>
              <p:nvPr/>
            </p:nvGrpSpPr>
            <p:grpSpPr>
              <a:xfrm>
                <a:off x="705060" y="678807"/>
                <a:ext cx="773100" cy="619500"/>
                <a:chOff x="-1" y="0"/>
                <a:chExt cx="773100" cy="619500"/>
              </a:xfrm>
            </p:grpSpPr>
            <p:sp>
              <p:nvSpPr>
                <p:cNvPr id="138" name="Google Shape;138;p19"/>
                <p:cNvSpPr/>
                <p:nvPr/>
              </p:nvSpPr>
              <p:spPr>
                <a:xfrm>
                  <a:off x="-1" y="0"/>
                  <a:ext cx="773100" cy="619500"/>
                </a:xfrm>
                <a:prstGeom prst="rect">
                  <a:avLst/>
                </a:prstGeom>
                <a:solidFill>
                  <a:srgbClr val="CDFD9E"/>
                </a:solidFill>
                <a:ln cap="flat" cmpd="sng" w="25400">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139" name="Google Shape;139;p19"/>
                <p:cNvSpPr/>
                <p:nvPr/>
              </p:nvSpPr>
              <p:spPr>
                <a:xfrm>
                  <a:off x="134954" y="153592"/>
                  <a:ext cx="199200" cy="3123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140" name="Google Shape;140;p19"/>
                <p:cNvSpPr/>
                <p:nvPr/>
              </p:nvSpPr>
              <p:spPr>
                <a:xfrm>
                  <a:off x="404272" y="153592"/>
                  <a:ext cx="199200" cy="3123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141" name="Google Shape;141;p19"/>
                <p:cNvSpPr/>
                <p:nvPr/>
              </p:nvSpPr>
              <p:spPr>
                <a:xfrm rot="5400000">
                  <a:off x="291420" y="-9783"/>
                  <a:ext cx="318000" cy="624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600"/>
                    <a:buFont typeface="Calibri"/>
                    <a:buNone/>
                  </a:pPr>
                  <a:r>
                    <a:rPr b="0" i="0" lang="en" sz="3600" u="none" cap="none" strike="noStrike">
                      <a:solidFill>
                        <a:srgbClr val="000000"/>
                      </a:solidFill>
                      <a:latin typeface="Calibri"/>
                      <a:ea typeface="Calibri"/>
                      <a:cs typeface="Calibri"/>
                      <a:sym typeface="Calibri"/>
                    </a:rPr>
                    <a:t>X</a:t>
                  </a:r>
                  <a:endParaRPr/>
                </a:p>
              </p:txBody>
            </p:sp>
          </p:grpSp>
          <p:sp>
            <p:nvSpPr>
              <p:cNvPr id="142" name="Google Shape;142;p19"/>
              <p:cNvSpPr/>
              <p:nvPr/>
            </p:nvSpPr>
            <p:spPr>
              <a:xfrm>
                <a:off x="1690589" y="1552039"/>
                <a:ext cx="360000" cy="360000"/>
              </a:xfrm>
              <a:prstGeom prst="rect">
                <a:avLst/>
              </a:prstGeom>
              <a:solidFill>
                <a:srgbClr val="FFD966"/>
              </a:solidFill>
              <a:ln cap="flat" cmpd="sng" w="12700">
                <a:solidFill>
                  <a:srgbClr val="FFC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43" name="Google Shape;143;p19"/>
              <p:cNvSpPr/>
              <p:nvPr/>
            </p:nvSpPr>
            <p:spPr>
              <a:xfrm>
                <a:off x="149449" y="1552040"/>
                <a:ext cx="360000" cy="360000"/>
              </a:xfrm>
              <a:prstGeom prst="triangle">
                <a:avLst>
                  <a:gd fmla="val 50000" name="adj"/>
                </a:avLst>
              </a:prstGeom>
              <a:solidFill>
                <a:srgbClr val="FF0000"/>
              </a:solidFill>
              <a:ln cap="flat" cmpd="sng" w="12700">
                <a:solidFill>
                  <a:srgbClr val="C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cxnSp>
            <p:nvCxnSpPr>
              <p:cNvPr id="144" name="Google Shape;144;p19"/>
              <p:cNvCxnSpPr/>
              <p:nvPr/>
            </p:nvCxnSpPr>
            <p:spPr>
              <a:xfrm rot="10800000">
                <a:off x="419490" y="1732039"/>
                <a:ext cx="1271100" cy="0"/>
              </a:xfrm>
              <a:prstGeom prst="straightConnector1">
                <a:avLst/>
              </a:prstGeom>
              <a:noFill/>
              <a:ln cap="flat" cmpd="sng" w="25400">
                <a:solidFill>
                  <a:srgbClr val="000000"/>
                </a:solidFill>
                <a:prstDash val="solid"/>
                <a:round/>
                <a:headEnd len="sm" w="sm" type="none"/>
                <a:tailEnd len="med" w="med" type="triangle"/>
              </a:ln>
            </p:spPr>
          </p:cxnSp>
          <p:grpSp>
            <p:nvGrpSpPr>
              <p:cNvPr id="145" name="Google Shape;145;p19"/>
              <p:cNvGrpSpPr/>
              <p:nvPr/>
            </p:nvGrpSpPr>
            <p:grpSpPr>
              <a:xfrm>
                <a:off x="705060" y="1422169"/>
                <a:ext cx="773100" cy="619500"/>
                <a:chOff x="-1" y="0"/>
                <a:chExt cx="773100" cy="619500"/>
              </a:xfrm>
            </p:grpSpPr>
            <p:sp>
              <p:nvSpPr>
                <p:cNvPr id="146" name="Google Shape;146;p19"/>
                <p:cNvSpPr/>
                <p:nvPr/>
              </p:nvSpPr>
              <p:spPr>
                <a:xfrm>
                  <a:off x="-1" y="0"/>
                  <a:ext cx="773100" cy="619500"/>
                </a:xfrm>
                <a:prstGeom prst="rect">
                  <a:avLst/>
                </a:prstGeom>
                <a:solidFill>
                  <a:srgbClr val="CDFD9E"/>
                </a:solidFill>
                <a:ln cap="flat" cmpd="sng" w="25400">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000000"/>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147" name="Google Shape;147;p19"/>
                <p:cNvSpPr/>
                <p:nvPr/>
              </p:nvSpPr>
              <p:spPr>
                <a:xfrm>
                  <a:off x="134954" y="153592"/>
                  <a:ext cx="199200" cy="3123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148" name="Google Shape;148;p19"/>
                <p:cNvSpPr/>
                <p:nvPr/>
              </p:nvSpPr>
              <p:spPr>
                <a:xfrm>
                  <a:off x="404272" y="153592"/>
                  <a:ext cx="199200" cy="312300"/>
                </a:xfrm>
                <a:prstGeom prst="rect">
                  <a:avLst/>
                </a:prstGeom>
                <a:solidFill>
                  <a:srgbClr val="FFFFFF"/>
                </a:solidFill>
                <a:ln cap="flat" cmpd="sng" w="25400">
                  <a:solidFill>
                    <a:srgbClr val="000000"/>
                  </a:solidFill>
                  <a:prstDash val="solid"/>
                  <a:round/>
                  <a:headEnd len="sm" w="sm" type="none"/>
                  <a:tailEnd len="sm" w="sm" type="none"/>
                </a:ln>
              </p:spPr>
              <p:txBody>
                <a:bodyPr anchorCtr="0" anchor="ctr" bIns="45700" lIns="45700" spcFirstLastPara="1" rIns="45700" wrap="square" tIns="45700">
                  <a:noAutofit/>
                </a:bodyPr>
                <a:lstStyle/>
                <a:p>
                  <a:pPr indent="0" lvl="0" marL="0" marR="0" rtl="0" algn="ctr">
                    <a:lnSpc>
                      <a:spcPct val="100000"/>
                    </a:lnSpc>
                    <a:spcBef>
                      <a:spcPts val="0"/>
                    </a:spcBef>
                    <a:spcAft>
                      <a:spcPts val="0"/>
                    </a:spcAft>
                    <a:buClr>
                      <a:srgbClr val="FFFFFF"/>
                    </a:buClr>
                    <a:buSzPts val="1800"/>
                    <a:buFont typeface="Helvetica Neue"/>
                    <a:buNone/>
                  </a:pPr>
                  <a:r>
                    <a:t/>
                  </a:r>
                  <a:endParaRPr b="0" i="0" sz="1800" u="none" cap="none" strike="noStrike">
                    <a:solidFill>
                      <a:srgbClr val="000000"/>
                    </a:solidFill>
                    <a:latin typeface="Helvetica Neue"/>
                    <a:ea typeface="Helvetica Neue"/>
                    <a:cs typeface="Helvetica Neue"/>
                    <a:sym typeface="Helvetica Neue"/>
                  </a:endParaRPr>
                </a:p>
              </p:txBody>
            </p:sp>
            <p:sp>
              <p:nvSpPr>
                <p:cNvPr id="149" name="Google Shape;149;p19"/>
                <p:cNvSpPr/>
                <p:nvPr/>
              </p:nvSpPr>
              <p:spPr>
                <a:xfrm rot="5400000">
                  <a:off x="293971" y="1643"/>
                  <a:ext cx="318000" cy="6249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3600"/>
                    <a:buFont typeface="Calibri"/>
                    <a:buNone/>
                  </a:pPr>
                  <a:r>
                    <a:rPr b="0" i="0" lang="en" sz="3600" u="none" cap="none" strike="noStrike">
                      <a:solidFill>
                        <a:srgbClr val="000000"/>
                      </a:solidFill>
                      <a:latin typeface="Calibri"/>
                      <a:ea typeface="Calibri"/>
                      <a:cs typeface="Calibri"/>
                      <a:sym typeface="Calibri"/>
                    </a:rPr>
                    <a:t>X</a:t>
                  </a:r>
                  <a:endParaRPr/>
                </a:p>
              </p:txBody>
            </p:sp>
          </p:grpSp>
        </p:grpSp>
      </p:grpSp>
      <p:sp>
        <p:nvSpPr>
          <p:cNvPr id="150" name="Google Shape;150;p19"/>
          <p:cNvSpPr txBox="1"/>
          <p:nvPr/>
        </p:nvSpPr>
        <p:spPr>
          <a:xfrm>
            <a:off x="402100" y="1080950"/>
            <a:ext cx="79572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Simple definition: enabling systems to talk to each other  </a:t>
            </a:r>
            <a:endParaRPr/>
          </a:p>
        </p:txBody>
      </p:sp>
      <p:sp>
        <p:nvSpPr>
          <p:cNvPr id="151" name="Google Shape;151;p19"/>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152" name="Google Shape;152;p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6" name="Shape 156"/>
        <p:cNvGrpSpPr/>
        <p:nvPr/>
      </p:nvGrpSpPr>
      <p:grpSpPr>
        <a:xfrm>
          <a:off x="0" y="0"/>
          <a:ext cx="0" cy="0"/>
          <a:chOff x="0" y="0"/>
          <a:chExt cx="0" cy="0"/>
        </a:xfrm>
      </p:grpSpPr>
      <p:sp>
        <p:nvSpPr>
          <p:cNvPr id="157" name="Google Shape;157;p20"/>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integration?</a:t>
            </a:r>
            <a:endParaRPr/>
          </a:p>
        </p:txBody>
      </p:sp>
      <p:sp>
        <p:nvSpPr>
          <p:cNvPr id="158" name="Google Shape;158;p20"/>
          <p:cNvSpPr/>
          <p:nvPr/>
        </p:nvSpPr>
        <p:spPr>
          <a:xfrm>
            <a:off x="707723" y="2841364"/>
            <a:ext cx="1132032" cy="1469556"/>
          </a:xfrm>
          <a:custGeom>
            <a:rect b="b" l="l" r="r" t="t"/>
            <a:pathLst>
              <a:path extrusionOk="0" h="21600" w="21600">
                <a:moveTo>
                  <a:pt x="0" y="2430"/>
                </a:move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close/>
              </a:path>
            </a:pathLst>
          </a:custGeom>
          <a:solidFill>
            <a:srgbClr val="FFD966"/>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59" name="Google Shape;159;p20"/>
          <p:cNvSpPr/>
          <p:nvPr/>
        </p:nvSpPr>
        <p:spPr>
          <a:xfrm>
            <a:off x="707723" y="2841364"/>
            <a:ext cx="1132099" cy="330600"/>
          </a:xfrm>
          <a:prstGeom prst="ellipse">
            <a:avLst/>
          </a:prstGeom>
          <a:solidFill>
            <a:srgbClr val="FFFFFF">
              <a:alpha val="4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60" name="Google Shape;160;p20"/>
          <p:cNvSpPr/>
          <p:nvPr/>
        </p:nvSpPr>
        <p:spPr>
          <a:xfrm>
            <a:off x="707723" y="2841364"/>
            <a:ext cx="1132056" cy="1469556"/>
          </a:xfrm>
          <a:custGeom>
            <a:rect b="b" l="l" r="r" t="t"/>
            <a:pathLst>
              <a:path extrusionOk="0" h="21600" w="21600">
                <a:moveTo>
                  <a:pt x="21600" y="2430"/>
                </a:moveTo>
                <a:cubicBezTo>
                  <a:pt x="21600" y="3772"/>
                  <a:pt x="16765" y="4860"/>
                  <a:pt x="10800" y="4860"/>
                </a:cubicBezTo>
                <a:cubicBezTo>
                  <a:pt x="4835" y="4860"/>
                  <a:pt x="0" y="3772"/>
                  <a:pt x="0" y="2430"/>
                </a:cubicBez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lnTo>
                  <a:pt x="0" y="2430"/>
                </a:lnTo>
              </a:path>
            </a:pathLst>
          </a:custGeom>
          <a:noFill/>
          <a:ln cap="flat" cmpd="sng" w="12700">
            <a:solidFill>
              <a:srgbClr val="FFC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grpSp>
        <p:nvGrpSpPr>
          <p:cNvPr id="161" name="Google Shape;161;p20"/>
          <p:cNvGrpSpPr/>
          <p:nvPr/>
        </p:nvGrpSpPr>
        <p:grpSpPr>
          <a:xfrm>
            <a:off x="7700195" y="2841364"/>
            <a:ext cx="1132099" cy="1469556"/>
            <a:chOff x="-1" y="-1"/>
            <a:chExt cx="1322700" cy="1469556"/>
          </a:xfrm>
        </p:grpSpPr>
        <p:sp>
          <p:nvSpPr>
            <p:cNvPr id="162" name="Google Shape;162;p20"/>
            <p:cNvSpPr/>
            <p:nvPr/>
          </p:nvSpPr>
          <p:spPr>
            <a:xfrm>
              <a:off x="-1" y="-1"/>
              <a:ext cx="1322622" cy="1469556"/>
            </a:xfrm>
            <a:custGeom>
              <a:rect b="b" l="l" r="r" t="t"/>
              <a:pathLst>
                <a:path extrusionOk="0" h="21600" w="21600">
                  <a:moveTo>
                    <a:pt x="0" y="2430"/>
                  </a:move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close/>
                </a:path>
              </a:pathLst>
            </a:custGeom>
            <a:solidFill>
              <a:srgbClr val="FF0000"/>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63" name="Google Shape;163;p20"/>
            <p:cNvSpPr/>
            <p:nvPr/>
          </p:nvSpPr>
          <p:spPr>
            <a:xfrm>
              <a:off x="-1" y="-1"/>
              <a:ext cx="1322700" cy="330600"/>
            </a:xfrm>
            <a:prstGeom prst="ellipse">
              <a:avLst/>
            </a:prstGeom>
            <a:solidFill>
              <a:srgbClr val="FFFFFF">
                <a:alpha val="40000"/>
              </a:srgbClr>
            </a:solidFill>
            <a:ln>
              <a:noFill/>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64" name="Google Shape;164;p20"/>
            <p:cNvSpPr/>
            <p:nvPr/>
          </p:nvSpPr>
          <p:spPr>
            <a:xfrm>
              <a:off x="-1" y="-1"/>
              <a:ext cx="1322622" cy="1469556"/>
            </a:xfrm>
            <a:custGeom>
              <a:rect b="b" l="l" r="r" t="t"/>
              <a:pathLst>
                <a:path extrusionOk="0" h="21600" w="21600">
                  <a:moveTo>
                    <a:pt x="21600" y="2430"/>
                  </a:moveTo>
                  <a:cubicBezTo>
                    <a:pt x="21600" y="3772"/>
                    <a:pt x="16765" y="4860"/>
                    <a:pt x="10800" y="4860"/>
                  </a:cubicBezTo>
                  <a:cubicBezTo>
                    <a:pt x="4835" y="4860"/>
                    <a:pt x="0" y="3772"/>
                    <a:pt x="0" y="2430"/>
                  </a:cubicBezTo>
                  <a:cubicBezTo>
                    <a:pt x="0" y="1088"/>
                    <a:pt x="4835" y="0"/>
                    <a:pt x="10800" y="0"/>
                  </a:cubicBezTo>
                  <a:cubicBezTo>
                    <a:pt x="16765" y="0"/>
                    <a:pt x="21600" y="1088"/>
                    <a:pt x="21600" y="2430"/>
                  </a:cubicBezTo>
                  <a:lnTo>
                    <a:pt x="21600" y="19170"/>
                  </a:lnTo>
                  <a:cubicBezTo>
                    <a:pt x="21600" y="20512"/>
                    <a:pt x="16765" y="21600"/>
                    <a:pt x="10800" y="21600"/>
                  </a:cubicBezTo>
                  <a:cubicBezTo>
                    <a:pt x="4835" y="21600"/>
                    <a:pt x="0" y="20512"/>
                    <a:pt x="0" y="19170"/>
                  </a:cubicBezTo>
                  <a:lnTo>
                    <a:pt x="0" y="2430"/>
                  </a:lnTo>
                </a:path>
              </a:pathLst>
            </a:custGeom>
            <a:noFill/>
            <a:ln cap="flat" cmpd="sng" w="12700">
              <a:solidFill>
                <a:srgbClr val="C00000"/>
              </a:solidFill>
              <a:prstDash val="solid"/>
              <a:miter lim="800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grpSp>
      <p:sp>
        <p:nvSpPr>
          <p:cNvPr id="165" name="Google Shape;165;p20"/>
          <p:cNvSpPr/>
          <p:nvPr/>
        </p:nvSpPr>
        <p:spPr>
          <a:xfrm>
            <a:off x="865152" y="4338984"/>
            <a:ext cx="869166" cy="358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 sz="1800" u="none" cap="none" strike="noStrike">
                <a:solidFill>
                  <a:srgbClr val="000000"/>
                </a:solidFill>
                <a:latin typeface="Calibri"/>
                <a:ea typeface="Calibri"/>
                <a:cs typeface="Calibri"/>
                <a:sym typeface="Calibri"/>
              </a:rPr>
              <a:t>System A</a:t>
            </a:r>
            <a:endParaRPr/>
          </a:p>
        </p:txBody>
      </p:sp>
      <p:sp>
        <p:nvSpPr>
          <p:cNvPr id="166" name="Google Shape;166;p20"/>
          <p:cNvSpPr/>
          <p:nvPr/>
        </p:nvSpPr>
        <p:spPr>
          <a:xfrm>
            <a:off x="7857623" y="4425219"/>
            <a:ext cx="875329" cy="358200"/>
          </a:xfrm>
          <a:prstGeom prst="rect">
            <a:avLst/>
          </a:prstGeom>
          <a:noFill/>
          <a:ln>
            <a:noFill/>
          </a:ln>
        </p:spPr>
        <p:txBody>
          <a:bodyPr anchorCtr="0" anchor="t"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rPr b="0" i="0" lang="en" sz="1800" u="none" cap="none" strike="noStrike">
                <a:solidFill>
                  <a:srgbClr val="000000"/>
                </a:solidFill>
                <a:latin typeface="Calibri"/>
                <a:ea typeface="Calibri"/>
                <a:cs typeface="Calibri"/>
                <a:sym typeface="Calibri"/>
              </a:rPr>
              <a:t>System B</a:t>
            </a:r>
            <a:endParaRPr/>
          </a:p>
        </p:txBody>
      </p:sp>
      <p:sp>
        <p:nvSpPr>
          <p:cNvPr id="167" name="Google Shape;167;p20"/>
          <p:cNvSpPr/>
          <p:nvPr/>
        </p:nvSpPr>
        <p:spPr>
          <a:xfrm>
            <a:off x="3112695" y="2741452"/>
            <a:ext cx="308124" cy="360000"/>
          </a:xfrm>
          <a:prstGeom prst="rect">
            <a:avLst/>
          </a:prstGeom>
          <a:solidFill>
            <a:srgbClr val="FFD966"/>
          </a:solidFill>
          <a:ln cap="flat" cmpd="sng" w="12700">
            <a:solidFill>
              <a:srgbClr val="FFC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68" name="Google Shape;168;p20"/>
          <p:cNvSpPr/>
          <p:nvPr/>
        </p:nvSpPr>
        <p:spPr>
          <a:xfrm>
            <a:off x="2297451" y="3063156"/>
            <a:ext cx="5006758" cy="400200"/>
          </a:xfrm>
          <a:prstGeom prst="rightArrow">
            <a:avLst>
              <a:gd fmla="val 50000" name="adj1"/>
              <a:gd fmla="val 50000" name="adj2"/>
            </a:avLst>
          </a:prstGeom>
          <a:solidFill>
            <a:srgbClr val="D9D9D9"/>
          </a:solidFill>
          <a:ln cap="flat" cmpd="sng" w="12700">
            <a:solidFill>
              <a:srgbClr val="20386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69" name="Google Shape;169;p20"/>
          <p:cNvSpPr/>
          <p:nvPr/>
        </p:nvSpPr>
        <p:spPr>
          <a:xfrm rot="10800000">
            <a:off x="2297520" y="3567833"/>
            <a:ext cx="5006700" cy="400200"/>
          </a:xfrm>
          <a:prstGeom prst="rightArrow">
            <a:avLst>
              <a:gd fmla="val 50000" name="adj1"/>
              <a:gd fmla="val 50000" name="adj2"/>
            </a:avLst>
          </a:prstGeom>
          <a:solidFill>
            <a:srgbClr val="D9D9D9"/>
          </a:solidFill>
          <a:ln cap="flat" cmpd="sng" w="12700">
            <a:solidFill>
              <a:srgbClr val="203864"/>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70" name="Google Shape;170;p20"/>
          <p:cNvSpPr/>
          <p:nvPr/>
        </p:nvSpPr>
        <p:spPr>
          <a:xfrm>
            <a:off x="6453046" y="3912820"/>
            <a:ext cx="308124" cy="360000"/>
          </a:xfrm>
          <a:prstGeom prst="triangle">
            <a:avLst>
              <a:gd fmla="val 50000" name="adj"/>
            </a:avLst>
          </a:prstGeom>
          <a:solidFill>
            <a:srgbClr val="FF0000"/>
          </a:solidFill>
          <a:ln cap="flat" cmpd="sng" w="12700">
            <a:solidFill>
              <a:srgbClr val="C00000"/>
            </a:solidFill>
            <a:prstDash val="solid"/>
            <a:miter lim="8000"/>
            <a:headEnd len="sm" w="sm" type="none"/>
            <a:tailEnd len="sm" w="sm" type="none"/>
          </a:ln>
        </p:spPr>
        <p:txBody>
          <a:bodyPr anchorCtr="0" anchor="ctr" bIns="45700" lIns="45700" spcFirstLastPara="1" rIns="45700" wrap="square" tIns="45700">
            <a:noAutofit/>
          </a:bodyPr>
          <a:lstStyle/>
          <a:p>
            <a:pPr indent="0" lvl="0" marL="0" marR="0" rtl="0" algn="l">
              <a:lnSpc>
                <a:spcPct val="100000"/>
              </a:lnSpc>
              <a:spcBef>
                <a:spcPts val="0"/>
              </a:spcBef>
              <a:spcAft>
                <a:spcPts val="0"/>
              </a:spcAft>
              <a:buClr>
                <a:srgbClr val="000000"/>
              </a:buClr>
              <a:buSzPts val="1800"/>
              <a:buFont typeface="Calibri"/>
              <a:buNone/>
            </a:pPr>
            <a:r>
              <a:t/>
            </a:r>
            <a:endParaRPr b="0" i="0" sz="1800" u="none" cap="none" strike="noStrike">
              <a:solidFill>
                <a:srgbClr val="000000"/>
              </a:solidFill>
              <a:latin typeface="Helvetica Neue"/>
              <a:ea typeface="Helvetica Neue"/>
              <a:cs typeface="Helvetica Neue"/>
              <a:sym typeface="Helvetica Neue"/>
            </a:endParaRPr>
          </a:p>
        </p:txBody>
      </p:sp>
      <p:sp>
        <p:nvSpPr>
          <p:cNvPr id="171" name="Google Shape;171;p20"/>
          <p:cNvSpPr txBox="1"/>
          <p:nvPr/>
        </p:nvSpPr>
        <p:spPr>
          <a:xfrm>
            <a:off x="402100" y="1080950"/>
            <a:ext cx="7957200" cy="483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t>Ensure that data is </a:t>
            </a:r>
            <a:r>
              <a:rPr i="1" lang="en"/>
              <a:t>where</a:t>
            </a:r>
            <a:r>
              <a:rPr lang="en"/>
              <a:t> it is needed </a:t>
            </a:r>
            <a:r>
              <a:rPr i="1" lang="en"/>
              <a:t>when</a:t>
            </a:r>
            <a:r>
              <a:rPr lang="en"/>
              <a:t> it is needed in the </a:t>
            </a:r>
            <a:r>
              <a:rPr i="1" lang="en"/>
              <a:t>form</a:t>
            </a:r>
            <a:r>
              <a:rPr lang="en"/>
              <a:t> in which it is needed</a:t>
            </a:r>
            <a:endParaRPr/>
          </a:p>
        </p:txBody>
      </p:sp>
      <p:sp>
        <p:nvSpPr>
          <p:cNvPr id="172" name="Google Shape;172;p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21"/>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Integration challenges</a:t>
            </a:r>
            <a:endParaRPr/>
          </a:p>
        </p:txBody>
      </p:sp>
      <p:sp>
        <p:nvSpPr>
          <p:cNvPr id="178" name="Google Shape;178;p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2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Integration Challenges</a:t>
            </a:r>
            <a:endParaRPr/>
          </a:p>
        </p:txBody>
      </p:sp>
      <p:sp>
        <p:nvSpPr>
          <p:cNvPr id="184" name="Google Shape;184;p22"/>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a:t>Monolithic / aging systems</a:t>
            </a:r>
            <a:endParaRPr/>
          </a:p>
          <a:p>
            <a:pPr indent="-342900" lvl="0" marL="457200" rtl="0" algn="l">
              <a:spcBef>
                <a:spcPts val="0"/>
              </a:spcBef>
              <a:spcAft>
                <a:spcPts val="0"/>
              </a:spcAft>
              <a:buSzPts val="1800"/>
              <a:buChar char="●"/>
            </a:pPr>
            <a:r>
              <a:rPr lang="en"/>
              <a:t>Disparate data models</a:t>
            </a:r>
            <a:endParaRPr/>
          </a:p>
          <a:p>
            <a:pPr indent="-342900" lvl="0" marL="457200" rtl="0" algn="l">
              <a:spcBef>
                <a:spcPts val="0"/>
              </a:spcBef>
              <a:spcAft>
                <a:spcPts val="0"/>
              </a:spcAft>
              <a:buSzPts val="1800"/>
              <a:buChar char="●"/>
            </a:pPr>
            <a:r>
              <a:rPr lang="en"/>
              <a:t>Architectural complexity</a:t>
            </a:r>
            <a:endParaRPr/>
          </a:p>
          <a:p>
            <a:pPr indent="-342900" lvl="0" marL="457200" rtl="0" algn="l">
              <a:spcBef>
                <a:spcPts val="0"/>
              </a:spcBef>
              <a:spcAft>
                <a:spcPts val="0"/>
              </a:spcAft>
              <a:buSzPts val="1800"/>
              <a:buChar char="●"/>
            </a:pPr>
            <a:r>
              <a:rPr lang="en"/>
              <a:t>Heterogeneous ecosystem</a:t>
            </a:r>
            <a:endParaRPr/>
          </a:p>
          <a:p>
            <a:pPr indent="-342900" lvl="0" marL="457200" rtl="0" algn="l">
              <a:spcBef>
                <a:spcPts val="0"/>
              </a:spcBef>
              <a:spcAft>
                <a:spcPts val="0"/>
              </a:spcAft>
              <a:buSzPts val="1800"/>
              <a:buChar char="●"/>
            </a:pPr>
            <a:r>
              <a:rPr lang="en"/>
              <a:t>Technical debt</a:t>
            </a:r>
            <a:endParaRPr/>
          </a:p>
          <a:p>
            <a:pPr indent="-342900" lvl="0" marL="457200" rtl="0" algn="l">
              <a:spcBef>
                <a:spcPts val="0"/>
              </a:spcBef>
              <a:spcAft>
                <a:spcPts val="0"/>
              </a:spcAft>
              <a:buSzPts val="1800"/>
              <a:buChar char="●"/>
            </a:pPr>
            <a:r>
              <a:rPr lang="en"/>
              <a:t>Bloated projects / overhead</a:t>
            </a:r>
            <a:endParaRPr/>
          </a:p>
          <a:p>
            <a:pPr indent="-342900" lvl="0" marL="457200" rtl="0" algn="l">
              <a:spcBef>
                <a:spcPts val="0"/>
              </a:spcBef>
              <a:spcAft>
                <a:spcPts val="0"/>
              </a:spcAft>
              <a:buSzPts val="1800"/>
              <a:buChar char="●"/>
            </a:pPr>
            <a:r>
              <a:rPr lang="en"/>
              <a:t>Visibility  / error handling</a:t>
            </a:r>
            <a:endParaRPr/>
          </a:p>
          <a:p>
            <a:pPr indent="-342900" lvl="0" marL="457200" rtl="0" algn="l">
              <a:spcBef>
                <a:spcPts val="0"/>
              </a:spcBef>
              <a:spcAft>
                <a:spcPts val="0"/>
              </a:spcAft>
              <a:buSzPts val="1800"/>
              <a:buChar char="●"/>
            </a:pPr>
            <a:r>
              <a:rPr lang="en"/>
              <a:t>Production deployment</a:t>
            </a:r>
            <a:endParaRPr/>
          </a:p>
        </p:txBody>
      </p:sp>
      <p:pic>
        <p:nvPicPr>
          <p:cNvPr id="185" name="Google Shape;185;p22"/>
          <p:cNvPicPr preferRelativeResize="0"/>
          <p:nvPr/>
        </p:nvPicPr>
        <p:blipFill>
          <a:blip r:embed="rId3">
            <a:alphaModFix/>
          </a:blip>
          <a:stretch>
            <a:fillRect/>
          </a:stretch>
        </p:blipFill>
        <p:spPr>
          <a:xfrm>
            <a:off x="4572000" y="847675"/>
            <a:ext cx="4370168" cy="3820975"/>
          </a:xfrm>
          <a:prstGeom prst="rect">
            <a:avLst/>
          </a:prstGeom>
          <a:noFill/>
          <a:ln>
            <a:noFill/>
          </a:ln>
        </p:spPr>
      </p:pic>
      <p:sp>
        <p:nvSpPr>
          <p:cNvPr id="186" name="Google Shape;186;p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